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264" r:id="rId4"/>
    <p:sldId id="263" r:id="rId5"/>
    <p:sldId id="262" r:id="rId6"/>
    <p:sldId id="261" r:id="rId7"/>
    <p:sldId id="311" r:id="rId8"/>
    <p:sldId id="312" r:id="rId9"/>
    <p:sldId id="313" r:id="rId10"/>
    <p:sldId id="314" r:id="rId11"/>
    <p:sldId id="315" r:id="rId12"/>
    <p:sldId id="316" r:id="rId13"/>
    <p:sldId id="260" r:id="rId14"/>
    <p:sldId id="259" r:id="rId15"/>
    <p:sldId id="317" r:id="rId16"/>
    <p:sldId id="257" r:id="rId17"/>
    <p:sldId id="307" r:id="rId18"/>
    <p:sldId id="258" r:id="rId19"/>
    <p:sldId id="318" r:id="rId20"/>
    <p:sldId id="319" r:id="rId21"/>
    <p:sldId id="320" r:id="rId22"/>
    <p:sldId id="32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74" r:id="rId35"/>
    <p:sldId id="273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22917" r="15666" b="6250"/>
          <a:stretch>
            <a:fillRect/>
          </a:stretch>
        </p:blipFill>
        <p:spPr bwMode="auto">
          <a:xfrm>
            <a:off x="152400" y="2209800"/>
            <a:ext cx="8763000" cy="458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876800" y="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Chemical Bonding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551" y="1359242"/>
            <a:ext cx="3758174" cy="38947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99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Comparison of atomic and ionic radii</a:t>
            </a:r>
          </a:p>
        </p:txBody>
      </p:sp>
      <p:sp>
        <p:nvSpPr>
          <p:cNvPr id="6" name="Rectangle 5"/>
          <p:cNvSpPr/>
          <p:nvPr/>
        </p:nvSpPr>
        <p:spPr>
          <a:xfrm>
            <a:off x="1161121" y="5740805"/>
            <a:ext cx="6737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Which </a:t>
            </a:r>
            <a:r>
              <a:rPr lang="en-US" sz="2200" dirty="0">
                <a:solidFill>
                  <a:srgbClr val="800000"/>
                </a:solidFill>
                <a:latin typeface="Arial"/>
                <a:cs typeface="Arial"/>
              </a:rPr>
              <a:t>has the larger radius, S or 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S</a:t>
            </a:r>
            <a:r>
              <a:rPr lang="en-US" sz="2200" baseline="30000" dirty="0" smtClean="0">
                <a:solidFill>
                  <a:srgbClr val="800000"/>
                </a:solidFill>
                <a:latin typeface="Arial"/>
                <a:cs typeface="Arial"/>
              </a:rPr>
              <a:t>2–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? </a:t>
            </a:r>
            <a:r>
              <a:rPr lang="en-US" sz="2200" dirty="0">
                <a:solidFill>
                  <a:srgbClr val="800000"/>
                </a:solidFill>
                <a:latin typeface="Arial"/>
                <a:cs typeface="Arial"/>
              </a:rPr>
              <a:t>Explain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rgbClr val="800000"/>
                </a:solidFill>
                <a:latin typeface="Arial"/>
                <a:cs typeface="Arial"/>
              </a:rPr>
              <a:t>Which has the larger radius, 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Mg </a:t>
            </a:r>
            <a:r>
              <a:rPr lang="en-US" sz="2200" dirty="0">
                <a:solidFill>
                  <a:srgbClr val="800000"/>
                </a:solidFill>
                <a:latin typeface="Arial"/>
                <a:cs typeface="Arial"/>
              </a:rPr>
              <a:t>or 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Mg</a:t>
            </a:r>
            <a:r>
              <a:rPr lang="en-US" sz="2200" baseline="30000" dirty="0" smtClean="0">
                <a:solidFill>
                  <a:srgbClr val="800000"/>
                </a:solidFill>
                <a:latin typeface="Arial"/>
                <a:cs typeface="Arial"/>
              </a:rPr>
              <a:t>2+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? </a:t>
            </a:r>
            <a:r>
              <a:rPr lang="en-US" sz="2200" dirty="0">
                <a:solidFill>
                  <a:srgbClr val="800000"/>
                </a:solidFill>
                <a:latin typeface="Arial"/>
                <a:cs typeface="Arial"/>
              </a:rPr>
              <a:t>Explain</a:t>
            </a:r>
            <a:r>
              <a:rPr lang="en-US" sz="2200" dirty="0" smtClean="0">
                <a:solidFill>
                  <a:srgbClr val="800000"/>
                </a:solidFill>
                <a:latin typeface="Arial"/>
                <a:cs typeface="Arial"/>
              </a:rPr>
              <a:t>.</a:t>
            </a:r>
            <a:endParaRPr lang="en-US" sz="2200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7879" y="1559088"/>
            <a:ext cx="4618534" cy="3331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dirty="0" smtClean="0">
                <a:latin typeface="Arial"/>
                <a:cs typeface="Arial"/>
              </a:rPr>
              <a:t>odium </a:t>
            </a:r>
            <a:r>
              <a:rPr lang="en-US" sz="2200" dirty="0">
                <a:latin typeface="Arial"/>
                <a:cs typeface="Arial"/>
              </a:rPr>
              <a:t>atom loses its outer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shell in forming the </a:t>
            </a:r>
            <a:r>
              <a:rPr lang="en-US" sz="2200" dirty="0" smtClean="0">
                <a:latin typeface="Arial"/>
                <a:cs typeface="Arial"/>
              </a:rPr>
              <a:t>Na</a:t>
            </a:r>
            <a:r>
              <a:rPr lang="en-US" sz="2200" baseline="30000" dirty="0" smtClean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ion. Thus, </a:t>
            </a: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 err="1" smtClean="0">
                <a:latin typeface="Arial"/>
                <a:cs typeface="Arial"/>
              </a:rPr>
              <a:t>cation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is smaller than the atom.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 err="1" smtClean="0">
                <a:latin typeface="Arial"/>
                <a:cs typeface="Arial"/>
              </a:rPr>
              <a:t>Cl</a:t>
            </a:r>
            <a:r>
              <a:rPr lang="en-US" sz="2200" baseline="30000" dirty="0" smtClean="0">
                <a:latin typeface="Arial"/>
                <a:cs typeface="Arial"/>
              </a:rPr>
              <a:t>–</a:t>
            </a:r>
            <a:r>
              <a:rPr lang="en-US" sz="2200" dirty="0" smtClean="0">
                <a:latin typeface="Arial"/>
                <a:cs typeface="Arial"/>
              </a:rPr>
              <a:t> ion is </a:t>
            </a:r>
            <a:r>
              <a:rPr lang="en-US" sz="2200" dirty="0">
                <a:latin typeface="Arial"/>
                <a:cs typeface="Arial"/>
              </a:rPr>
              <a:t>larger than the </a:t>
            </a:r>
            <a:r>
              <a:rPr lang="en-US" sz="2200" dirty="0" err="1">
                <a:latin typeface="Arial"/>
                <a:cs typeface="Arial"/>
              </a:rPr>
              <a:t>Cl</a:t>
            </a:r>
            <a:r>
              <a:rPr lang="en-US" sz="2200" dirty="0">
                <a:latin typeface="Arial"/>
                <a:cs typeface="Arial"/>
              </a:rPr>
              <a:t> atom, because </a:t>
            </a:r>
            <a:r>
              <a:rPr lang="en-US" sz="2200" dirty="0" smtClean="0">
                <a:latin typeface="Arial"/>
                <a:cs typeface="Arial"/>
              </a:rPr>
              <a:t>the same </a:t>
            </a:r>
            <a:r>
              <a:rPr lang="en-US" sz="2200" dirty="0">
                <a:latin typeface="Arial"/>
                <a:cs typeface="Arial"/>
              </a:rPr>
              <a:t>nuclear charge holds a </a:t>
            </a:r>
            <a:r>
              <a:rPr lang="en-US" sz="2200" dirty="0" smtClean="0">
                <a:latin typeface="Arial"/>
                <a:cs typeface="Arial"/>
              </a:rPr>
              <a:t>greater number </a:t>
            </a:r>
            <a:r>
              <a:rPr lang="en-US" sz="2200" dirty="0">
                <a:latin typeface="Arial"/>
                <a:cs typeface="Arial"/>
              </a:rPr>
              <a:t>of electrons less strongly</a:t>
            </a:r>
          </a:p>
        </p:txBody>
      </p:sp>
    </p:spTree>
    <p:extLst>
      <p:ext uri="{BB962C8B-B14F-4D97-AF65-F5344CB8AC3E}">
        <p14:creationId xmlns:p14="http://schemas.microsoft.com/office/powerpoint/2010/main" val="130018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52400"/>
            <a:ext cx="8229600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rrange </a:t>
            </a:r>
            <a:r>
              <a:rPr lang="en-US" dirty="0">
                <a:solidFill>
                  <a:srgbClr val="800000"/>
                </a:solidFill>
                <a:latin typeface="Arial"/>
                <a:cs typeface="Arial"/>
              </a:rPr>
              <a:t>the following ions in order 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of increasing </a:t>
            </a:r>
            <a:r>
              <a:rPr lang="en-US" dirty="0">
                <a:solidFill>
                  <a:srgbClr val="800000"/>
                </a:solidFill>
                <a:latin typeface="Arial"/>
                <a:cs typeface="Arial"/>
              </a:rPr>
              <a:t>ionic radius: 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Sr</a:t>
            </a:r>
            <a:r>
              <a:rPr lang="en-US" baseline="30000" dirty="0" smtClean="0">
                <a:solidFill>
                  <a:srgbClr val="800000"/>
                </a:solidFill>
                <a:latin typeface="Arial"/>
                <a:cs typeface="Arial"/>
              </a:rPr>
              <a:t>2+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, Mg</a:t>
            </a:r>
            <a:r>
              <a:rPr lang="en-US" baseline="30000" dirty="0" smtClean="0">
                <a:solidFill>
                  <a:srgbClr val="800000"/>
                </a:solidFill>
                <a:latin typeface="Arial"/>
                <a:cs typeface="Arial"/>
              </a:rPr>
              <a:t>2+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, Ca</a:t>
            </a:r>
            <a:r>
              <a:rPr lang="en-US" baseline="30000" dirty="0" smtClean="0">
                <a:solidFill>
                  <a:srgbClr val="800000"/>
                </a:solidFill>
                <a:latin typeface="Arial"/>
                <a:cs typeface="Arial"/>
              </a:rPr>
              <a:t>2+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.</a:t>
            </a:r>
            <a:endParaRPr lang="en-US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62" y="838200"/>
            <a:ext cx="7519737" cy="60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Isoelectronic Species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966614"/>
            <a:ext cx="8433154" cy="355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50" dirty="0">
                <a:latin typeface="Arial"/>
                <a:cs typeface="Arial"/>
              </a:rPr>
              <a:t>All of these ions have the neon configuration 1</a:t>
            </a:r>
            <a:r>
              <a:rPr lang="en-US" sz="2050" i="1" dirty="0">
                <a:latin typeface="Arial"/>
                <a:cs typeface="Arial"/>
              </a:rPr>
              <a:t>s</a:t>
            </a:r>
            <a:r>
              <a:rPr lang="en-US" sz="2050" baseline="30000" dirty="0">
                <a:latin typeface="Arial"/>
                <a:cs typeface="Arial"/>
              </a:rPr>
              <a:t>2</a:t>
            </a:r>
            <a:r>
              <a:rPr lang="en-US" sz="2050" dirty="0">
                <a:latin typeface="Arial"/>
                <a:cs typeface="Arial"/>
              </a:rPr>
              <a:t>2</a:t>
            </a:r>
            <a:r>
              <a:rPr lang="en-US" sz="2050" i="1" dirty="0">
                <a:latin typeface="Arial"/>
                <a:cs typeface="Arial"/>
              </a:rPr>
              <a:t>s</a:t>
            </a:r>
            <a:r>
              <a:rPr lang="en-US" sz="2050" baseline="30000" dirty="0">
                <a:latin typeface="Arial"/>
                <a:cs typeface="Arial"/>
              </a:rPr>
              <a:t>2</a:t>
            </a:r>
            <a:r>
              <a:rPr lang="en-US" sz="2050" dirty="0">
                <a:latin typeface="Arial"/>
                <a:cs typeface="Arial"/>
              </a:rPr>
              <a:t>2</a:t>
            </a:r>
            <a:r>
              <a:rPr lang="en-US" sz="2050" i="1" dirty="0">
                <a:latin typeface="Arial"/>
                <a:cs typeface="Arial"/>
              </a:rPr>
              <a:t>p</a:t>
            </a:r>
            <a:r>
              <a:rPr lang="en-US" sz="2050" baseline="30000" dirty="0">
                <a:latin typeface="Arial"/>
                <a:cs typeface="Arial"/>
              </a:rPr>
              <a:t>6</a:t>
            </a:r>
            <a:r>
              <a:rPr lang="en-US" sz="2050" dirty="0">
                <a:latin typeface="Arial"/>
                <a:cs typeface="Arial"/>
              </a:rPr>
              <a:t> but different </a:t>
            </a:r>
            <a:r>
              <a:rPr lang="en-US" sz="2050" dirty="0" smtClean="0">
                <a:latin typeface="Arial"/>
                <a:cs typeface="Arial"/>
              </a:rPr>
              <a:t>nuclear charges</a:t>
            </a:r>
            <a:r>
              <a:rPr lang="en-US" sz="2050" dirty="0">
                <a:latin typeface="Arial"/>
                <a:cs typeface="Arial"/>
              </a:rPr>
              <a:t>; that is, they are isoelectronic. </a:t>
            </a:r>
            <a:r>
              <a:rPr lang="en-US" sz="205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Isoelectronic</a:t>
            </a:r>
            <a:r>
              <a:rPr lang="en-US" sz="2050" dirty="0">
                <a:latin typeface="Arial"/>
                <a:cs typeface="Arial"/>
              </a:rPr>
              <a:t> </a:t>
            </a:r>
            <a:r>
              <a:rPr lang="en-US" sz="2050" i="1" dirty="0">
                <a:latin typeface="Arial"/>
                <a:cs typeface="Arial"/>
              </a:rPr>
              <a:t>refers to different </a:t>
            </a:r>
            <a:r>
              <a:rPr lang="en-US" sz="2050" i="1" dirty="0" smtClean="0">
                <a:latin typeface="Arial"/>
                <a:cs typeface="Arial"/>
              </a:rPr>
              <a:t>species having </a:t>
            </a:r>
            <a:r>
              <a:rPr lang="en-US" sz="2050" i="1" dirty="0">
                <a:latin typeface="Arial"/>
                <a:cs typeface="Arial"/>
              </a:rPr>
              <a:t>the same number and configuration of electrons. </a:t>
            </a:r>
            <a:endParaRPr lang="en-US" sz="205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5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50" dirty="0" smtClean="0">
                <a:latin typeface="Arial"/>
                <a:cs typeface="Arial"/>
              </a:rPr>
              <a:t>To </a:t>
            </a:r>
            <a:r>
              <a:rPr lang="en-US" sz="2050" dirty="0">
                <a:latin typeface="Arial"/>
                <a:cs typeface="Arial"/>
              </a:rPr>
              <a:t>understand </a:t>
            </a:r>
            <a:r>
              <a:rPr lang="en-US" sz="2050" dirty="0" smtClean="0">
                <a:latin typeface="Arial"/>
                <a:cs typeface="Arial"/>
              </a:rPr>
              <a:t>the decrease </a:t>
            </a:r>
            <a:r>
              <a:rPr lang="en-US" sz="2050" dirty="0">
                <a:latin typeface="Arial"/>
                <a:cs typeface="Arial"/>
              </a:rPr>
              <a:t>in radius from </a:t>
            </a:r>
            <a:r>
              <a:rPr lang="en-US" sz="2050" dirty="0" smtClean="0">
                <a:latin typeface="Arial"/>
                <a:cs typeface="Arial"/>
              </a:rPr>
              <a:t>Na</a:t>
            </a:r>
            <a:r>
              <a:rPr lang="en-US" sz="2050" baseline="30000" dirty="0" smtClean="0">
                <a:latin typeface="Arial"/>
                <a:cs typeface="Arial"/>
              </a:rPr>
              <a:t>+</a:t>
            </a:r>
            <a:r>
              <a:rPr lang="en-US" sz="2050" dirty="0" smtClean="0">
                <a:latin typeface="Arial"/>
                <a:cs typeface="Arial"/>
              </a:rPr>
              <a:t> </a:t>
            </a:r>
            <a:r>
              <a:rPr lang="en-US" sz="2050" dirty="0">
                <a:latin typeface="Arial"/>
                <a:cs typeface="Arial"/>
              </a:rPr>
              <a:t>to </a:t>
            </a:r>
            <a:r>
              <a:rPr lang="en-US" sz="2050" dirty="0" smtClean="0">
                <a:latin typeface="Arial"/>
                <a:cs typeface="Arial"/>
              </a:rPr>
              <a:t>Al</a:t>
            </a:r>
            <a:r>
              <a:rPr lang="en-US" sz="2050" baseline="30000" dirty="0" smtClean="0">
                <a:latin typeface="Arial"/>
                <a:cs typeface="Arial"/>
              </a:rPr>
              <a:t>3+</a:t>
            </a:r>
            <a:r>
              <a:rPr lang="en-US" sz="2050" dirty="0" smtClean="0">
                <a:latin typeface="Arial"/>
                <a:cs typeface="Arial"/>
              </a:rPr>
              <a:t>, </a:t>
            </a:r>
            <a:r>
              <a:rPr lang="en-US" sz="2050" dirty="0">
                <a:latin typeface="Arial"/>
                <a:cs typeface="Arial"/>
              </a:rPr>
              <a:t>imagine the nuclear charge (atomic number</a:t>
            </a:r>
            <a:r>
              <a:rPr lang="en-US" sz="2050" dirty="0" smtClean="0">
                <a:latin typeface="Arial"/>
                <a:cs typeface="Arial"/>
              </a:rPr>
              <a:t>) of Na</a:t>
            </a:r>
            <a:r>
              <a:rPr lang="en-US" sz="2050" baseline="30000" dirty="0" smtClean="0">
                <a:latin typeface="Arial"/>
                <a:cs typeface="Arial"/>
              </a:rPr>
              <a:t>+</a:t>
            </a:r>
            <a:r>
              <a:rPr lang="en-US" sz="2050" dirty="0" smtClean="0">
                <a:latin typeface="Arial"/>
                <a:cs typeface="Arial"/>
              </a:rPr>
              <a:t> </a:t>
            </a:r>
            <a:r>
              <a:rPr lang="en-US" sz="2050" dirty="0">
                <a:latin typeface="Arial"/>
                <a:cs typeface="Arial"/>
              </a:rPr>
              <a:t>to increase. With each increase of charge, the orbitals contract due to </a:t>
            </a:r>
            <a:r>
              <a:rPr lang="en-US" sz="2050" dirty="0" smtClean="0">
                <a:latin typeface="Arial"/>
                <a:cs typeface="Arial"/>
              </a:rPr>
              <a:t>the greater </a:t>
            </a:r>
            <a:r>
              <a:rPr lang="en-US" sz="2050" dirty="0">
                <a:latin typeface="Arial"/>
                <a:cs typeface="Arial"/>
              </a:rPr>
              <a:t>attractive force of the nucleus. Thus, in any isoelectronic sequence </a:t>
            </a:r>
            <a:r>
              <a:rPr lang="en-US" sz="2050" dirty="0" smtClean="0">
                <a:latin typeface="Arial"/>
                <a:cs typeface="Arial"/>
              </a:rPr>
              <a:t>of atomic </a:t>
            </a:r>
            <a:r>
              <a:rPr lang="en-US" sz="2050" dirty="0">
                <a:latin typeface="Arial"/>
                <a:cs typeface="Arial"/>
              </a:rPr>
              <a:t>ions, the ionic radius decreases with increasing atomic </a:t>
            </a:r>
            <a:r>
              <a:rPr lang="en-US" sz="2050" dirty="0" smtClean="0">
                <a:latin typeface="Arial"/>
                <a:cs typeface="Arial"/>
              </a:rPr>
              <a:t>number.</a:t>
            </a:r>
            <a:endParaRPr lang="en-US" sz="205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4563" y="1687100"/>
            <a:ext cx="4919622" cy="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3200" y="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Covalent bonding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800"/>
            <a:ext cx="2590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648200"/>
            <a:ext cx="5791200" cy="188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19600" y="22098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r>
              <a:rPr lang="en-US" sz="3200" b="1" baseline="30000" dirty="0" smtClean="0"/>
              <a:t>.</a:t>
            </a:r>
            <a:r>
              <a:rPr lang="en-US" sz="3200" dirty="0" smtClean="0"/>
              <a:t>   + H</a:t>
            </a:r>
            <a:r>
              <a:rPr lang="en-US" sz="3200" b="1" baseline="30000" dirty="0" smtClean="0"/>
              <a:t>.</a:t>
            </a:r>
            <a:r>
              <a:rPr lang="en-US" sz="3200" dirty="0" smtClean="0"/>
              <a:t>    </a:t>
            </a:r>
            <a:r>
              <a:rPr lang="en-US" sz="3200" dirty="0" smtClean="0">
                <a:sym typeface="Symbol"/>
              </a:rPr>
              <a:t>  H</a:t>
            </a:r>
            <a:r>
              <a:rPr lang="en-US" sz="3200" baseline="-25000" dirty="0" smtClean="0">
                <a:sym typeface="Symbol"/>
              </a:rPr>
              <a:t>2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762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Gilbert Lewis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132" y="1295400"/>
            <a:ext cx="757686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67200" y="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 Involved in Covalent bonding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Lewis Formulas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417638"/>
            <a:ext cx="8229600" cy="1948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i="1" dirty="0">
                <a:latin typeface="Arial"/>
                <a:cs typeface="Arial"/>
              </a:rPr>
              <a:t>A formula using dots to represent valence electrons </a:t>
            </a:r>
            <a:r>
              <a:rPr lang="en-US" sz="2200" dirty="0">
                <a:latin typeface="Arial"/>
                <a:cs typeface="Arial"/>
              </a:rPr>
              <a:t>is called a Lewis electron-</a:t>
            </a:r>
            <a:r>
              <a:rPr lang="en-US" sz="2200" dirty="0" smtClean="0">
                <a:latin typeface="Arial"/>
                <a:cs typeface="Arial"/>
              </a:rPr>
              <a:t>dot formula</a:t>
            </a:r>
            <a:r>
              <a:rPr lang="en-US" sz="2200" dirty="0">
                <a:latin typeface="Arial"/>
                <a:cs typeface="Arial"/>
              </a:rPr>
              <a:t>. An electron pair represented by a pair of dots in such a formula is either </a:t>
            </a:r>
            <a:r>
              <a:rPr lang="en-US" sz="2200" dirty="0" smtClean="0">
                <a:latin typeface="Arial"/>
                <a:cs typeface="Arial"/>
              </a:rPr>
              <a:t>a bonding </a:t>
            </a:r>
            <a:r>
              <a:rPr lang="en-US" sz="2200" dirty="0">
                <a:latin typeface="Arial"/>
                <a:cs typeface="Arial"/>
              </a:rPr>
              <a:t>pair </a:t>
            </a:r>
            <a:r>
              <a:rPr lang="en-US" sz="2200" i="1" dirty="0">
                <a:latin typeface="Arial"/>
                <a:cs typeface="Arial"/>
              </a:rPr>
              <a:t>(an electron pair shared between two atoms) </a:t>
            </a:r>
            <a:r>
              <a:rPr lang="en-US" sz="2200" dirty="0">
                <a:latin typeface="Arial"/>
                <a:cs typeface="Arial"/>
              </a:rPr>
              <a:t>or a lone, or nonbonding</a:t>
            </a:r>
            <a:r>
              <a:rPr lang="en-US" sz="2200" dirty="0" smtClean="0">
                <a:latin typeface="Arial"/>
                <a:cs typeface="Arial"/>
              </a:rPr>
              <a:t>, pair </a:t>
            </a:r>
            <a:r>
              <a:rPr lang="en-US" sz="2200" i="1" dirty="0">
                <a:latin typeface="Arial"/>
                <a:cs typeface="Arial"/>
              </a:rPr>
              <a:t>(an electron pair that remains on one atom and is not shared)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7667" y="3626555"/>
            <a:ext cx="3245556" cy="1342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9111" y="5372100"/>
            <a:ext cx="4219222" cy="9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8337" y="178475"/>
            <a:ext cx="3825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Lewis Electron-Dot Formulas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905000"/>
            <a:ext cx="632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Lewis dot structure: </a:t>
            </a:r>
            <a:r>
              <a:rPr lang="en-US" i="1" dirty="0" smtClean="0"/>
              <a:t>The electron-dot formula is a simple two-dimensional representation</a:t>
            </a:r>
          </a:p>
          <a:p>
            <a:r>
              <a:rPr lang="en-US" i="1" dirty="0" smtClean="0"/>
              <a:t>of the positions of electrons in a molecule</a:t>
            </a:r>
            <a:endParaRPr lang="en-US" b="1" i="1" dirty="0" smtClean="0"/>
          </a:p>
          <a:p>
            <a:endParaRPr lang="en-US" dirty="0" smtClean="0"/>
          </a:p>
          <a:p>
            <a:r>
              <a:rPr lang="en-US" dirty="0" smtClean="0"/>
              <a:t>Write the skeletal structure of the compound</a:t>
            </a:r>
          </a:p>
          <a:p>
            <a:r>
              <a:rPr lang="en-US" dirty="0" smtClean="0"/>
              <a:t>Count the total number of valence electrons present</a:t>
            </a:r>
          </a:p>
          <a:p>
            <a:r>
              <a:rPr lang="en-US" dirty="0" smtClean="0"/>
              <a:t>Draw a single covalent bond between the central atom and each of the surrounding atoms</a:t>
            </a:r>
          </a:p>
          <a:p>
            <a:r>
              <a:rPr lang="en-US" dirty="0" smtClean="0"/>
              <a:t>Complete the octets of the atoms bonded to the central atom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8382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b="1" dirty="0" smtClean="0"/>
              <a:t>octet rule</a:t>
            </a:r>
            <a:r>
              <a:rPr lang="en-US" dirty="0" smtClean="0"/>
              <a:t> is a chemical rule of thumb that states that atoms tend to combine in such a way that they each have eight electrons in their valence shells, giving them the same electronic configuration as a noble gas. The rule is applicable to the main-group elements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514600"/>
            <a:ext cx="2133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/>
          <a:srcRect l="6875" t="66406" r="31876" b="7031"/>
          <a:stretch/>
        </p:blipFill>
        <p:spPr>
          <a:xfrm>
            <a:off x="2514600" y="4584441"/>
            <a:ext cx="6553200" cy="227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l="21250" t="38281" r="10625" b="17188"/>
          <a:stretch/>
        </p:blipFill>
        <p:spPr>
          <a:xfrm>
            <a:off x="152400" y="381000"/>
            <a:ext cx="8613274" cy="4504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48750" t="30469" r="31875" b="57031"/>
          <a:stretch/>
        </p:blipFill>
        <p:spPr>
          <a:xfrm>
            <a:off x="1828800" y="5334000"/>
            <a:ext cx="2362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52500" t="76562" r="35625" b="10938"/>
          <a:stretch/>
        </p:blipFill>
        <p:spPr>
          <a:xfrm>
            <a:off x="4495800" y="5334000"/>
            <a:ext cx="1447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Electronegetivity</a:t>
            </a:r>
            <a:r>
              <a:rPr lang="en-US" sz="2400" b="1" dirty="0" smtClean="0"/>
              <a:t>: the concept of polar covalent bonding </a:t>
            </a:r>
            <a:endParaRPr 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7200"/>
            <a:ext cx="510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832919"/>
            <a:ext cx="7772400" cy="350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4800" y="5562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Mullikan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5486400"/>
            <a:ext cx="1600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28600" y="6096000"/>
            <a:ext cx="3300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Linus</a:t>
            </a:r>
            <a:r>
              <a:rPr lang="en-US" dirty="0" smtClean="0"/>
              <a:t> Pauling from bond energies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7600" y="5562600"/>
            <a:ext cx="45719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Delocalized Bonding: Resonance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248306"/>
            <a:ext cx="8229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delocalized </a:t>
            </a:r>
            <a:r>
              <a:rPr lang="en-US" sz="2400" dirty="0" smtClean="0"/>
              <a:t>bonding is </a:t>
            </a:r>
            <a:r>
              <a:rPr lang="en-US" sz="2400" i="1" dirty="0"/>
              <a:t>a type of bonding in which a bonding pair of </a:t>
            </a:r>
            <a:r>
              <a:rPr lang="en-US" sz="2400" i="1" dirty="0" smtClean="0"/>
              <a:t>electrons is </a:t>
            </a:r>
            <a:r>
              <a:rPr lang="en-US" sz="2400" i="1" dirty="0"/>
              <a:t>spread over a number of atoms rather than localized between two</a:t>
            </a:r>
            <a:r>
              <a:rPr lang="en-US" sz="2400" i="1" dirty="0" smtClean="0"/>
              <a:t>.</a:t>
            </a:r>
          </a:p>
          <a:p>
            <a:endParaRPr lang="en-US" sz="1200" i="1" dirty="0">
              <a:latin typeface="Arial"/>
              <a:cs typeface="Arial"/>
            </a:endParaRPr>
          </a:p>
          <a:p>
            <a:r>
              <a:rPr lang="en-US" sz="2400" i="1" dirty="0"/>
              <a:t>T</a:t>
            </a:r>
            <a:r>
              <a:rPr lang="en-US" sz="2400" i="1" dirty="0" smtClean="0"/>
              <a:t>he </a:t>
            </a:r>
            <a:r>
              <a:rPr lang="en-US" sz="2400" i="1" dirty="0"/>
              <a:t>electron structure of a molecule having delocalized bonding </a:t>
            </a:r>
            <a:r>
              <a:rPr lang="en-US" sz="2400" i="1" dirty="0" smtClean="0"/>
              <a:t>is described by writing all </a:t>
            </a:r>
            <a:r>
              <a:rPr lang="en-US" sz="2400" i="1" dirty="0"/>
              <a:t>possible electron-dot </a:t>
            </a:r>
            <a:r>
              <a:rPr lang="en-US" sz="2400" i="1" dirty="0" smtClean="0"/>
              <a:t>formulas</a:t>
            </a:r>
          </a:p>
          <a:p>
            <a:endParaRPr lang="en-US" sz="2400" i="1" dirty="0">
              <a:latin typeface="Arial"/>
              <a:cs typeface="Arial"/>
            </a:endParaRPr>
          </a:p>
          <a:p>
            <a:endParaRPr lang="en-US" sz="2400" i="1" dirty="0" smtClean="0">
              <a:latin typeface="Arial"/>
              <a:cs typeface="Arial"/>
            </a:endParaRPr>
          </a:p>
          <a:p>
            <a:endParaRPr lang="en-US" sz="2400" i="1" dirty="0">
              <a:latin typeface="Arial"/>
              <a:cs typeface="Arial"/>
            </a:endParaRPr>
          </a:p>
          <a:p>
            <a:endParaRPr lang="en-US" sz="2400" i="1" dirty="0" smtClean="0">
              <a:latin typeface="Arial"/>
              <a:cs typeface="Arial"/>
            </a:endParaRPr>
          </a:p>
          <a:p>
            <a:r>
              <a:rPr lang="en-US" sz="2400" dirty="0"/>
              <a:t>We might </a:t>
            </a:r>
            <a:r>
              <a:rPr lang="en-US" sz="2400" dirty="0" smtClean="0"/>
              <a:t>symbolically describe </a:t>
            </a:r>
            <a:r>
              <a:rPr lang="en-US" sz="2400" dirty="0"/>
              <a:t>the delocalized bonding in ozone as follows: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6999" y="3534843"/>
            <a:ext cx="3711223" cy="1083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8777" y="5532732"/>
            <a:ext cx="1259840" cy="87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7354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Ionic and Covalent Bonding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2430" y="1676785"/>
            <a:ext cx="5727998" cy="509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smtClean="0">
                <a:latin typeface="Arial"/>
                <a:cs typeface="Arial"/>
              </a:rPr>
              <a:t>Ionic Bonds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Describing Ionic Bonds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Electron Configurations of Ions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Ionic Radii</a:t>
            </a: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b="1" dirty="0" smtClean="0">
                <a:latin typeface="Arial"/>
                <a:cs typeface="Arial"/>
              </a:rPr>
              <a:t>Covalent </a:t>
            </a:r>
            <a:r>
              <a:rPr lang="en-US" sz="2200" b="1" dirty="0">
                <a:latin typeface="Arial"/>
                <a:cs typeface="Arial"/>
              </a:rPr>
              <a:t>Bonds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Describing </a:t>
            </a:r>
            <a:r>
              <a:rPr lang="en-US" sz="2200" dirty="0">
                <a:latin typeface="Arial"/>
                <a:cs typeface="Arial"/>
              </a:rPr>
              <a:t>Covalent </a:t>
            </a:r>
            <a:r>
              <a:rPr lang="en-US" sz="2200" dirty="0" smtClean="0">
                <a:latin typeface="Arial"/>
                <a:cs typeface="Arial"/>
              </a:rPr>
              <a:t>Bonds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Polar </a:t>
            </a:r>
            <a:r>
              <a:rPr lang="en-US" sz="2200" dirty="0">
                <a:latin typeface="Arial"/>
                <a:cs typeface="Arial"/>
              </a:rPr>
              <a:t>Covalent Bonds; </a:t>
            </a:r>
            <a:r>
              <a:rPr lang="en-US" sz="2200" dirty="0" smtClean="0">
                <a:latin typeface="Arial"/>
                <a:cs typeface="Arial"/>
              </a:rPr>
              <a:t>Electronegativity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Writing </a:t>
            </a:r>
            <a:r>
              <a:rPr lang="en-US" sz="2200" dirty="0">
                <a:latin typeface="Arial"/>
                <a:cs typeface="Arial"/>
              </a:rPr>
              <a:t>Lewis Electron-Dot </a:t>
            </a:r>
            <a:r>
              <a:rPr lang="en-US" sz="2200" dirty="0" smtClean="0">
                <a:latin typeface="Arial"/>
                <a:cs typeface="Arial"/>
              </a:rPr>
              <a:t>Formulas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Delocalized </a:t>
            </a:r>
            <a:r>
              <a:rPr lang="en-US" sz="2200" dirty="0">
                <a:latin typeface="Arial"/>
                <a:cs typeface="Arial"/>
              </a:rPr>
              <a:t>Bonding: </a:t>
            </a:r>
            <a:r>
              <a:rPr lang="en-US" sz="2200" dirty="0" smtClean="0">
                <a:latin typeface="Arial"/>
                <a:cs typeface="Arial"/>
              </a:rPr>
              <a:t>Resonance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Exceptions </a:t>
            </a:r>
            <a:r>
              <a:rPr lang="en-US" sz="2200" dirty="0">
                <a:latin typeface="Arial"/>
                <a:cs typeface="Arial"/>
              </a:rPr>
              <a:t>to the Octet </a:t>
            </a:r>
            <a:r>
              <a:rPr lang="en-US" sz="2200" dirty="0" smtClean="0">
                <a:latin typeface="Arial"/>
                <a:cs typeface="Arial"/>
              </a:rPr>
              <a:t>Rule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Formal </a:t>
            </a:r>
            <a:r>
              <a:rPr lang="en-US" sz="2200" dirty="0">
                <a:latin typeface="Arial"/>
                <a:cs typeface="Arial"/>
              </a:rPr>
              <a:t>Charge and Lewis </a:t>
            </a:r>
            <a:r>
              <a:rPr lang="en-US" sz="2200" dirty="0" smtClean="0">
                <a:latin typeface="Arial"/>
                <a:cs typeface="Arial"/>
              </a:rPr>
              <a:t>Formulas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Bond </a:t>
            </a:r>
            <a:r>
              <a:rPr lang="en-US" sz="2200" dirty="0">
                <a:latin typeface="Arial"/>
                <a:cs typeface="Arial"/>
              </a:rPr>
              <a:t>Length and Bond </a:t>
            </a:r>
            <a:r>
              <a:rPr lang="en-US" sz="2200" dirty="0" smtClean="0">
                <a:latin typeface="Arial"/>
                <a:cs typeface="Arial"/>
              </a:rPr>
              <a:t>Order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sz="2200" dirty="0" smtClean="0">
                <a:latin typeface="Arial"/>
                <a:cs typeface="Arial"/>
              </a:rPr>
              <a:t>Bond Energy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3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1335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Metals: Extreme Examples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of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Delocalized Bonding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199" y="1908655"/>
            <a:ext cx="4181123" cy="418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Metal </a:t>
            </a:r>
            <a:r>
              <a:rPr lang="en-US" sz="2200" dirty="0">
                <a:latin typeface="Arial"/>
                <a:cs typeface="Arial"/>
              </a:rPr>
              <a:t>can be regarded as an array of </a:t>
            </a:r>
            <a:r>
              <a:rPr lang="en-US" sz="2200" dirty="0" smtClean="0">
                <a:latin typeface="Arial"/>
                <a:cs typeface="Arial"/>
              </a:rPr>
              <a:t>metal </a:t>
            </a:r>
            <a:r>
              <a:rPr lang="en-US" sz="2200" dirty="0">
                <a:latin typeface="Arial"/>
                <a:cs typeface="Arial"/>
              </a:rPr>
              <a:t>ions surrounded by a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“sea” of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electrons</a:t>
            </a:r>
            <a:r>
              <a:rPr lang="en-US" sz="2200" dirty="0" smtClean="0">
                <a:latin typeface="Arial"/>
                <a:cs typeface="Arial"/>
              </a:rPr>
              <a:t>. The valence, or bonding, electrons are delocalized over the entire metal crystal</a:t>
            </a:r>
            <a:r>
              <a:rPr lang="en-US" sz="2200" dirty="0">
                <a:latin typeface="Arial"/>
                <a:cs typeface="Arial"/>
              </a:rPr>
              <a:t>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Arial"/>
                <a:cs typeface="Arial"/>
              </a:rPr>
              <a:t>freedom of these electrons to move throughout the crystal is </a:t>
            </a:r>
            <a:r>
              <a:rPr lang="en-US" sz="2200" dirty="0" smtClean="0">
                <a:latin typeface="Arial"/>
                <a:cs typeface="Arial"/>
              </a:rPr>
              <a:t>responsible for </a:t>
            </a: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rgbClr val="31859C"/>
                </a:solidFill>
                <a:latin typeface="Arial"/>
                <a:cs typeface="Arial"/>
              </a:rPr>
              <a:t>electrical conductivity of a metal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8322" y="1613215"/>
            <a:ext cx="4209345" cy="5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1335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Bond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Length and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Bond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Order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0445" y="1273660"/>
            <a:ext cx="860777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smtClean="0">
                <a:latin typeface="Arial"/>
                <a:cs typeface="Arial"/>
              </a:rPr>
              <a:t>Bond </a:t>
            </a:r>
            <a:r>
              <a:rPr lang="en-US" sz="2100" dirty="0">
                <a:latin typeface="Arial"/>
                <a:cs typeface="Arial"/>
              </a:rPr>
              <a:t>length (or bond distance) is </a:t>
            </a:r>
            <a:r>
              <a:rPr lang="en-US" sz="2100" i="1" dirty="0">
                <a:latin typeface="Arial"/>
                <a:cs typeface="Arial"/>
              </a:rPr>
              <a:t>the </a:t>
            </a:r>
            <a:r>
              <a:rPr lang="en-US" sz="2100" i="1" dirty="0" smtClean="0">
                <a:latin typeface="Arial"/>
                <a:cs typeface="Arial"/>
              </a:rPr>
              <a:t>distance between </a:t>
            </a:r>
            <a:r>
              <a:rPr lang="en-US" sz="2100" i="1" dirty="0">
                <a:latin typeface="Arial"/>
                <a:cs typeface="Arial"/>
              </a:rPr>
              <a:t>the nuclei in a bond. </a:t>
            </a:r>
            <a:r>
              <a:rPr lang="en-US" sz="2100" dirty="0" smtClean="0">
                <a:latin typeface="Arial"/>
                <a:cs typeface="Arial"/>
              </a:rPr>
              <a:t>Bond </a:t>
            </a:r>
            <a:r>
              <a:rPr lang="en-US" sz="2100" dirty="0">
                <a:latin typeface="Arial"/>
                <a:cs typeface="Arial"/>
              </a:rPr>
              <a:t>lengths </a:t>
            </a:r>
            <a:r>
              <a:rPr lang="en-US" sz="2100" dirty="0" smtClean="0">
                <a:latin typeface="Arial"/>
                <a:cs typeface="Arial"/>
              </a:rPr>
              <a:t>are determined </a:t>
            </a:r>
            <a:r>
              <a:rPr lang="en-US" sz="2100" dirty="0">
                <a:latin typeface="Arial"/>
                <a:cs typeface="Arial"/>
              </a:rPr>
              <a:t>experimentally using x-ray </a:t>
            </a:r>
            <a:r>
              <a:rPr lang="en-US" sz="2100" dirty="0" smtClean="0">
                <a:latin typeface="Arial"/>
                <a:cs typeface="Arial"/>
              </a:rPr>
              <a:t>diffraction or </a:t>
            </a:r>
            <a:r>
              <a:rPr lang="en-US" sz="2100" dirty="0">
                <a:latin typeface="Arial"/>
                <a:cs typeface="Arial"/>
              </a:rPr>
              <a:t>the analysis of molecular spectra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  <a:p>
            <a:endParaRPr lang="en-US" sz="2100" dirty="0">
              <a:latin typeface="Arial"/>
              <a:cs typeface="Arial"/>
            </a:endParaRPr>
          </a:p>
          <a:p>
            <a:r>
              <a:rPr lang="en-US" sz="2100" dirty="0">
                <a:latin typeface="Arial"/>
                <a:cs typeface="Arial"/>
              </a:rPr>
              <a:t>The bond </a:t>
            </a:r>
            <a:r>
              <a:rPr lang="en-US" sz="2100" dirty="0" smtClean="0">
                <a:latin typeface="Arial"/>
                <a:cs typeface="Arial"/>
              </a:rPr>
              <a:t>order, </a:t>
            </a:r>
            <a:r>
              <a:rPr lang="en-US" sz="2100" dirty="0">
                <a:latin typeface="Arial"/>
                <a:cs typeface="Arial"/>
              </a:rPr>
              <a:t>defined in terms of the Lewis formula, is </a:t>
            </a:r>
            <a:r>
              <a:rPr lang="en-US" sz="2100" i="1" dirty="0">
                <a:latin typeface="Arial"/>
                <a:cs typeface="Arial"/>
              </a:rPr>
              <a:t>the number of pairs </a:t>
            </a:r>
            <a:r>
              <a:rPr lang="en-US" sz="2100" i="1" dirty="0" smtClean="0">
                <a:latin typeface="Arial"/>
                <a:cs typeface="Arial"/>
              </a:rPr>
              <a:t>of electrons </a:t>
            </a:r>
            <a:r>
              <a:rPr lang="en-US" sz="2100" i="1" dirty="0">
                <a:latin typeface="Arial"/>
                <a:cs typeface="Arial"/>
              </a:rPr>
              <a:t>in a bond.  </a:t>
            </a:r>
            <a:r>
              <a:rPr lang="en-US" sz="2100" dirty="0" smtClean="0">
                <a:latin typeface="Arial"/>
                <a:cs typeface="Arial"/>
              </a:rPr>
              <a:t>For </a:t>
            </a:r>
            <a:r>
              <a:rPr lang="en-US" sz="2100" dirty="0">
                <a:latin typeface="Arial"/>
                <a:cs typeface="Arial"/>
              </a:rPr>
              <a:t>example, in C : C the bond order is 1 (single bond); in C : : </a:t>
            </a:r>
            <a:r>
              <a:rPr lang="en-US" sz="2100" dirty="0" smtClean="0">
                <a:latin typeface="Arial"/>
                <a:cs typeface="Arial"/>
              </a:rPr>
              <a:t>C the </a:t>
            </a:r>
            <a:r>
              <a:rPr lang="en-US" sz="2100" dirty="0">
                <a:latin typeface="Arial"/>
                <a:cs typeface="Arial"/>
              </a:rPr>
              <a:t>bond order is 2 (double bond). </a:t>
            </a:r>
            <a:endParaRPr lang="en-US" sz="2100" dirty="0" smtClean="0">
              <a:latin typeface="Arial"/>
              <a:cs typeface="Arial"/>
            </a:endParaRPr>
          </a:p>
          <a:p>
            <a:endParaRPr lang="en-US" sz="2100" dirty="0">
              <a:latin typeface="Arial"/>
              <a:cs typeface="Arial"/>
            </a:endParaRPr>
          </a:p>
          <a:p>
            <a:r>
              <a:rPr lang="en-US" sz="2100" dirty="0" smtClean="0">
                <a:latin typeface="Arial"/>
                <a:cs typeface="Arial"/>
              </a:rPr>
              <a:t>Bond </a:t>
            </a:r>
            <a:r>
              <a:rPr lang="en-US" sz="2100" dirty="0">
                <a:latin typeface="Arial"/>
                <a:cs typeface="Arial"/>
              </a:rPr>
              <a:t>length depends on bond order. As the </a:t>
            </a:r>
            <a:r>
              <a:rPr lang="en-US" sz="2100" dirty="0" smtClean="0">
                <a:latin typeface="Arial"/>
                <a:cs typeface="Arial"/>
              </a:rPr>
              <a:t>bond order </a:t>
            </a:r>
            <a:r>
              <a:rPr lang="en-US" sz="2100" dirty="0">
                <a:latin typeface="Arial"/>
                <a:cs typeface="Arial"/>
              </a:rPr>
              <a:t>increases, the bond strength increases and the nuclei are pulled inward, </a:t>
            </a:r>
            <a:r>
              <a:rPr lang="en-US" sz="2100" dirty="0" smtClean="0">
                <a:latin typeface="Arial"/>
                <a:cs typeface="Arial"/>
              </a:rPr>
              <a:t>decreasing the </a:t>
            </a:r>
            <a:r>
              <a:rPr lang="en-US" sz="2100" dirty="0">
                <a:latin typeface="Arial"/>
                <a:cs typeface="Arial"/>
              </a:rPr>
              <a:t>bond length. </a:t>
            </a:r>
            <a:endParaRPr lang="en-US" sz="2100" dirty="0" smtClean="0">
              <a:latin typeface="Arial"/>
              <a:cs typeface="Arial"/>
            </a:endParaRPr>
          </a:p>
          <a:p>
            <a:endParaRPr lang="en-US" sz="2100" dirty="0">
              <a:latin typeface="Arial"/>
              <a:cs typeface="Arial"/>
            </a:endParaRPr>
          </a:p>
          <a:p>
            <a:r>
              <a:rPr lang="en-US" sz="2100" dirty="0" smtClean="0">
                <a:latin typeface="Arial"/>
                <a:cs typeface="Arial"/>
              </a:rPr>
              <a:t>The </a:t>
            </a:r>
            <a:r>
              <a:rPr lang="en-US" sz="2100" dirty="0">
                <a:latin typeface="Arial"/>
                <a:cs typeface="Arial"/>
              </a:rPr>
              <a:t>average </a:t>
            </a:r>
            <a:r>
              <a:rPr lang="en-US" sz="2100" dirty="0" smtClean="0">
                <a:latin typeface="Arial"/>
                <a:cs typeface="Arial"/>
              </a:rPr>
              <a:t>C – C </a:t>
            </a:r>
            <a:r>
              <a:rPr lang="en-US" sz="2100" dirty="0">
                <a:latin typeface="Arial"/>
                <a:cs typeface="Arial"/>
              </a:rPr>
              <a:t>bond length </a:t>
            </a:r>
            <a:r>
              <a:rPr lang="en-US" sz="2100" dirty="0" smtClean="0">
                <a:latin typeface="Arial"/>
                <a:cs typeface="Arial"/>
              </a:rPr>
              <a:t>is 154 </a:t>
            </a:r>
            <a:r>
              <a:rPr lang="en-US" sz="2100" dirty="0">
                <a:latin typeface="Arial"/>
                <a:cs typeface="Arial"/>
              </a:rPr>
              <a:t>pm, whereas </a:t>
            </a:r>
            <a:r>
              <a:rPr lang="en-US" sz="2100" dirty="0" smtClean="0">
                <a:latin typeface="Arial"/>
                <a:cs typeface="Arial"/>
              </a:rPr>
              <a:t>C=C </a:t>
            </a:r>
            <a:r>
              <a:rPr lang="en-US" sz="2100" dirty="0">
                <a:latin typeface="Arial"/>
                <a:cs typeface="Arial"/>
              </a:rPr>
              <a:t>is 134 pm long and </a:t>
            </a:r>
            <a:r>
              <a:rPr lang="en-US" sz="2100" dirty="0" smtClean="0">
                <a:latin typeface="Arial"/>
                <a:cs typeface="Arial"/>
              </a:rPr>
              <a:t>C</a:t>
            </a:r>
            <a:r>
              <a:rPr lang="en-US" sz="2100" dirty="0">
                <a:latin typeface="Arial"/>
                <a:cs typeface="Arial"/>
              </a:rPr>
              <a:t>Ξ</a:t>
            </a:r>
            <a:r>
              <a:rPr lang="en-US" sz="2100" dirty="0" smtClean="0">
                <a:latin typeface="Arial"/>
                <a:cs typeface="Arial"/>
              </a:rPr>
              <a:t>C </a:t>
            </a:r>
            <a:r>
              <a:rPr lang="en-US" sz="2100" dirty="0">
                <a:latin typeface="Arial"/>
                <a:cs typeface="Arial"/>
              </a:rPr>
              <a:t>is 120 pm long.</a:t>
            </a:r>
          </a:p>
        </p:txBody>
      </p:sp>
    </p:spTree>
    <p:extLst>
      <p:ext uri="{BB962C8B-B14F-4D97-AF65-F5344CB8AC3E}">
        <p14:creationId xmlns:p14="http://schemas.microsoft.com/office/powerpoint/2010/main" val="24545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1335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Bond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Energy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999" y="1188994"/>
            <a:ext cx="8734779" cy="584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bond dissociation energy </a:t>
            </a:r>
            <a:r>
              <a:rPr lang="en-US" sz="2200" dirty="0">
                <a:latin typeface="Arial"/>
                <a:cs typeface="Arial"/>
              </a:rPr>
              <a:t>is a measure of </a:t>
            </a:r>
            <a:r>
              <a:rPr lang="en-US" sz="2200" dirty="0" smtClean="0">
                <a:latin typeface="Arial"/>
                <a:cs typeface="Arial"/>
              </a:rPr>
              <a:t>the strength </a:t>
            </a:r>
            <a:r>
              <a:rPr lang="en-US" sz="2200" dirty="0">
                <a:latin typeface="Arial"/>
                <a:cs typeface="Arial"/>
              </a:rPr>
              <a:t>of a particular bond and is essentially the </a:t>
            </a:r>
            <a:r>
              <a:rPr lang="en-US" sz="2200" i="1" dirty="0">
                <a:latin typeface="Arial"/>
                <a:cs typeface="Arial"/>
              </a:rPr>
              <a:t>enthalpy change </a:t>
            </a:r>
            <a:r>
              <a:rPr lang="en-US" sz="2200" dirty="0">
                <a:latin typeface="Arial"/>
                <a:cs typeface="Arial"/>
              </a:rPr>
              <a:t>for a gas-</a:t>
            </a:r>
            <a:r>
              <a:rPr lang="en-US" sz="2200" dirty="0" smtClean="0">
                <a:latin typeface="Arial"/>
                <a:cs typeface="Arial"/>
              </a:rPr>
              <a:t>phase reaction </a:t>
            </a:r>
            <a:r>
              <a:rPr lang="en-US" sz="2200" dirty="0">
                <a:latin typeface="Arial"/>
                <a:cs typeface="Arial"/>
              </a:rPr>
              <a:t>in which a bond breaks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We </a:t>
            </a:r>
            <a:r>
              <a:rPr lang="en-US" sz="2200" dirty="0">
                <a:latin typeface="Arial"/>
                <a:cs typeface="Arial"/>
              </a:rPr>
              <a:t>define the </a:t>
            </a:r>
            <a:r>
              <a:rPr lang="en-US" sz="2200" dirty="0" smtClean="0">
                <a:latin typeface="Arial"/>
                <a:cs typeface="Arial"/>
              </a:rPr>
              <a:t>A–B </a:t>
            </a:r>
            <a:r>
              <a:rPr lang="en-US" sz="2200" dirty="0">
                <a:solidFill>
                  <a:srgbClr val="31859C"/>
                </a:solidFill>
                <a:latin typeface="Arial"/>
                <a:cs typeface="Arial"/>
              </a:rPr>
              <a:t>bond </a:t>
            </a:r>
            <a:r>
              <a:rPr lang="en-US" sz="2200" dirty="0" smtClean="0">
                <a:solidFill>
                  <a:srgbClr val="31859C"/>
                </a:solidFill>
                <a:latin typeface="Arial"/>
                <a:cs typeface="Arial"/>
              </a:rPr>
              <a:t>energy </a:t>
            </a:r>
            <a:r>
              <a:rPr lang="en-US" sz="2200" dirty="0">
                <a:latin typeface="Arial"/>
                <a:cs typeface="Arial"/>
              </a:rPr>
              <a:t>as </a:t>
            </a:r>
            <a:r>
              <a:rPr lang="en-US" sz="2200" i="1" dirty="0">
                <a:latin typeface="Arial"/>
                <a:cs typeface="Arial"/>
              </a:rPr>
              <a:t>the average enthalpy change </a:t>
            </a:r>
            <a:r>
              <a:rPr lang="en-US" sz="2200" i="1" dirty="0" smtClean="0">
                <a:latin typeface="Arial"/>
                <a:cs typeface="Arial"/>
              </a:rPr>
              <a:t>for the </a:t>
            </a:r>
            <a:r>
              <a:rPr lang="en-US" sz="2200" i="1" dirty="0">
                <a:latin typeface="Arial"/>
                <a:cs typeface="Arial"/>
              </a:rPr>
              <a:t>breaking of an </a:t>
            </a:r>
            <a:r>
              <a:rPr lang="en-US" sz="2200" i="1" dirty="0" smtClean="0">
                <a:latin typeface="Arial"/>
                <a:cs typeface="Arial"/>
              </a:rPr>
              <a:t>A</a:t>
            </a:r>
            <a:r>
              <a:rPr lang="en-US" sz="2200" dirty="0" smtClean="0">
                <a:latin typeface="Arial"/>
                <a:cs typeface="Arial"/>
              </a:rPr>
              <a:t>–</a:t>
            </a:r>
            <a:r>
              <a:rPr lang="en-US" sz="2200" i="1" dirty="0" smtClean="0">
                <a:latin typeface="Arial"/>
                <a:cs typeface="Arial"/>
              </a:rPr>
              <a:t>B </a:t>
            </a:r>
            <a:r>
              <a:rPr lang="en-US" sz="2200" i="1" dirty="0">
                <a:latin typeface="Arial"/>
                <a:cs typeface="Arial"/>
              </a:rPr>
              <a:t>bond in a molecule in the gas phase. </a:t>
            </a:r>
            <a:r>
              <a:rPr lang="en-US" sz="2200" dirty="0">
                <a:latin typeface="Arial"/>
                <a:cs typeface="Arial"/>
              </a:rPr>
              <a:t>For example, to </a:t>
            </a:r>
            <a:r>
              <a:rPr lang="en-US" sz="2200" dirty="0" smtClean="0">
                <a:latin typeface="Arial"/>
                <a:cs typeface="Arial"/>
              </a:rPr>
              <a:t>calculate a </a:t>
            </a:r>
            <a:r>
              <a:rPr lang="en-US" sz="2200" dirty="0">
                <a:latin typeface="Arial"/>
                <a:cs typeface="Arial"/>
              </a:rPr>
              <a:t>value for the </a:t>
            </a:r>
            <a:r>
              <a:rPr lang="en-US" sz="2200" dirty="0" smtClean="0">
                <a:latin typeface="Arial"/>
                <a:cs typeface="Arial"/>
              </a:rPr>
              <a:t>C–H </a:t>
            </a:r>
            <a:r>
              <a:rPr lang="en-US" sz="2200" dirty="0">
                <a:latin typeface="Arial"/>
                <a:cs typeface="Arial"/>
              </a:rPr>
              <a:t>bond energy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>
                <a:latin typeface="Arial"/>
                <a:cs typeface="Arial"/>
              </a:rPr>
              <a:t>you might look at the </a:t>
            </a:r>
            <a:r>
              <a:rPr lang="en-US" sz="2200" dirty="0" smtClean="0">
                <a:latin typeface="Arial"/>
                <a:cs typeface="Arial"/>
              </a:rPr>
              <a:t>experimentally determined </a:t>
            </a:r>
            <a:r>
              <a:rPr lang="en-US" sz="2200" dirty="0">
                <a:latin typeface="Arial"/>
                <a:cs typeface="Arial"/>
              </a:rPr>
              <a:t>enthalpy change for the breaking of all the </a:t>
            </a:r>
            <a:r>
              <a:rPr lang="en-US" sz="2200" dirty="0" smtClean="0">
                <a:latin typeface="Arial"/>
                <a:cs typeface="Arial"/>
              </a:rPr>
              <a:t>C–H </a:t>
            </a:r>
            <a:r>
              <a:rPr lang="en-US" sz="2200" dirty="0">
                <a:latin typeface="Arial"/>
                <a:cs typeface="Arial"/>
              </a:rPr>
              <a:t>bonds in methane:</a:t>
            </a:r>
          </a:p>
          <a:p>
            <a:endParaRPr lang="fr-FR" sz="2200" dirty="0" smtClean="0">
              <a:latin typeface="Arial"/>
              <a:cs typeface="Arial"/>
            </a:endParaRPr>
          </a:p>
          <a:p>
            <a:endParaRPr lang="fr-FR" sz="2200" dirty="0" smtClean="0">
              <a:latin typeface="Arial"/>
              <a:cs typeface="Arial"/>
            </a:endParaRPr>
          </a:p>
          <a:p>
            <a:r>
              <a:rPr lang="en-CA" sz="2200" dirty="0" smtClean="0">
                <a:latin typeface="Arial"/>
                <a:cs typeface="Arial"/>
              </a:rPr>
              <a:t>The </a:t>
            </a:r>
            <a:r>
              <a:rPr lang="fr-FR" sz="2200" dirty="0" err="1" smtClean="0">
                <a:latin typeface="Arial"/>
                <a:cs typeface="Arial"/>
              </a:rPr>
              <a:t>average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>
                <a:latin typeface="Arial"/>
                <a:cs typeface="Arial"/>
              </a:rPr>
              <a:t>value for </a:t>
            </a:r>
            <a:r>
              <a:rPr lang="fr-FR" sz="2200" dirty="0" err="1">
                <a:latin typeface="Arial"/>
                <a:cs typeface="Arial"/>
              </a:rPr>
              <a:t>breaking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smtClean="0">
                <a:latin typeface="Arial"/>
                <a:cs typeface="Arial"/>
              </a:rPr>
              <a:t>one C</a:t>
            </a:r>
            <a:r>
              <a:rPr lang="en-US" sz="2200" dirty="0" smtClean="0">
                <a:latin typeface="Arial"/>
                <a:cs typeface="Arial"/>
              </a:rPr>
              <a:t>–</a:t>
            </a:r>
            <a:r>
              <a:rPr lang="fr-FR" sz="2200" dirty="0" smtClean="0">
                <a:latin typeface="Arial"/>
                <a:cs typeface="Arial"/>
              </a:rPr>
              <a:t>H </a:t>
            </a:r>
            <a:r>
              <a:rPr lang="fr-FR" sz="2200" dirty="0">
                <a:latin typeface="Arial"/>
                <a:cs typeface="Arial"/>
              </a:rPr>
              <a:t>bond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its</a:t>
            </a:r>
            <a:r>
              <a:rPr lang="fr-FR" sz="2200" dirty="0" smtClean="0">
                <a:latin typeface="Arial"/>
                <a:cs typeface="Arial"/>
              </a:rPr>
              <a:t> bond </a:t>
            </a:r>
            <a:r>
              <a:rPr lang="fr-FR" sz="2200" dirty="0" err="1" smtClean="0">
                <a:latin typeface="Arial"/>
                <a:cs typeface="Arial"/>
              </a:rPr>
              <a:t>energy</a:t>
            </a:r>
            <a:endParaRPr lang="fr-FR" sz="2200" dirty="0">
              <a:latin typeface="Arial"/>
              <a:cs typeface="Arial"/>
            </a:endParaRPr>
          </a:p>
          <a:p>
            <a:endParaRPr lang="fr-FR" sz="800" i="1" dirty="0" smtClean="0">
              <a:latin typeface="Arial"/>
              <a:cs typeface="Arial"/>
            </a:endParaRPr>
          </a:p>
          <a:p>
            <a:pPr algn="ctr"/>
            <a:r>
              <a:rPr lang="fr-FR" sz="2200" i="1" dirty="0" smtClean="0">
                <a:latin typeface="Arial"/>
                <a:cs typeface="Arial"/>
              </a:rPr>
              <a:t>BE</a:t>
            </a:r>
            <a:r>
              <a:rPr lang="fr-FR" sz="2200" dirty="0">
                <a:latin typeface="Arial"/>
                <a:cs typeface="Arial"/>
              </a:rPr>
              <a:t>(</a:t>
            </a:r>
            <a:r>
              <a:rPr lang="fr-FR" sz="2200" dirty="0" smtClean="0">
                <a:latin typeface="Arial"/>
                <a:cs typeface="Arial"/>
              </a:rPr>
              <a:t>C</a:t>
            </a:r>
            <a:r>
              <a:rPr lang="en-US" sz="2200" dirty="0" smtClean="0">
                <a:latin typeface="Arial"/>
                <a:cs typeface="Arial"/>
              </a:rPr>
              <a:t>–</a:t>
            </a:r>
            <a:r>
              <a:rPr lang="fr-FR" sz="2200" dirty="0" smtClean="0">
                <a:latin typeface="Arial"/>
                <a:cs typeface="Arial"/>
              </a:rPr>
              <a:t>H</a:t>
            </a:r>
            <a:r>
              <a:rPr lang="fr-FR" sz="2200" dirty="0">
                <a:latin typeface="Arial"/>
                <a:cs typeface="Arial"/>
              </a:rPr>
              <a:t>) =</a:t>
            </a:r>
            <a:r>
              <a:rPr lang="fr-FR" sz="2200" dirty="0" smtClean="0">
                <a:latin typeface="Arial"/>
                <a:cs typeface="Arial"/>
              </a:rPr>
              <a:t> 1662/4 kJ = 416 </a:t>
            </a:r>
            <a:r>
              <a:rPr lang="fr-FR" sz="2200" dirty="0">
                <a:latin typeface="Arial"/>
                <a:cs typeface="Arial"/>
              </a:rPr>
              <a:t>kJ</a:t>
            </a:r>
            <a:endParaRPr lang="en-US" sz="2200" dirty="0" smtClean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2557" y="5439742"/>
            <a:ext cx="5390444" cy="383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2222" y="2206978"/>
            <a:ext cx="6589890" cy="13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3600" y="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Molecular geometry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31242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BF</a:t>
            </a:r>
            <a:r>
              <a:rPr lang="en-US" sz="2400" b="1" baseline="-25000" dirty="0" smtClean="0"/>
              <a:t>3</a:t>
            </a:r>
            <a:endParaRPr lang="en-US" sz="2400" b="1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31242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PF</a:t>
            </a:r>
            <a:r>
              <a:rPr lang="en-US" sz="2400" b="1" baseline="-25000" dirty="0" smtClean="0"/>
              <a:t>3</a:t>
            </a:r>
            <a:endParaRPr lang="en-US" sz="2400" b="1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81000" y="26670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Three-dimensional arrangement of the atoms that constitute a molecule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96815" y="381000"/>
            <a:ext cx="7561385" cy="2133600"/>
            <a:chOff x="152400" y="990600"/>
            <a:chExt cx="7561385" cy="2133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990600"/>
              <a:ext cx="3276600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1295400"/>
              <a:ext cx="4284785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1219200" y="3657600"/>
            <a:ext cx="6781800" cy="2980730"/>
            <a:chOff x="1219200" y="3657600"/>
            <a:chExt cx="6781800" cy="298073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3657600"/>
              <a:ext cx="67818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1752600" y="5715000"/>
              <a:ext cx="167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Planar or flat</a:t>
              </a:r>
            </a:p>
            <a:p>
              <a:r>
                <a:rPr lang="en-US" dirty="0" smtClean="0"/>
                <a:t>B-F   120</a:t>
              </a:r>
              <a:r>
                <a:rPr lang="en-US" baseline="30000" dirty="0" smtClean="0"/>
                <a:t>o</a:t>
              </a:r>
            </a:p>
            <a:p>
              <a:r>
                <a:rPr lang="en-US" dirty="0" err="1" smtClean="0"/>
                <a:t>Trigonal</a:t>
              </a:r>
              <a:r>
                <a:rPr lang="en-US" dirty="0" smtClean="0"/>
                <a:t> planar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43600" y="57150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Non-planar</a:t>
              </a:r>
            </a:p>
            <a:p>
              <a:r>
                <a:rPr lang="en-US" dirty="0" smtClean="0"/>
                <a:t>B-F   96</a:t>
              </a:r>
              <a:r>
                <a:rPr lang="en-US" baseline="30000" dirty="0" smtClean="0"/>
                <a:t>o</a:t>
              </a:r>
            </a:p>
            <a:p>
              <a:r>
                <a:rPr lang="en-US" dirty="0" err="1" smtClean="0"/>
                <a:t>Trigonal</a:t>
              </a:r>
              <a:r>
                <a:rPr lang="en-US" dirty="0" smtClean="0"/>
                <a:t> pyramidal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21291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Valence Shell Electron Pair Repulsion (VSEPR) theory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81000" y="304800"/>
            <a:ext cx="7848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Experimental methods for determination of molecular geometry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X-ray diffraction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Electron diffraction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Neutron diffraction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Spectroscopic methods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04800" y="2828836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simple approach, based on Lewis electron-dot structures, the VSEPR method in most cases predicts shapes that compare favorably with those determined experimentally.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38862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valence shell </a:t>
            </a:r>
            <a:r>
              <a:rPr lang="en-US" dirty="0" smtClean="0"/>
              <a:t>is the outermost electron occupied shell of an atom; it holds the electrons that are usually involved in bonding</a:t>
            </a:r>
          </a:p>
          <a:p>
            <a:endParaRPr lang="en-US" dirty="0" smtClean="0"/>
          </a:p>
          <a:p>
            <a:r>
              <a:rPr lang="en-US" b="1" dirty="0" smtClean="0"/>
              <a:t>Electron pair </a:t>
            </a:r>
            <a:r>
              <a:rPr lang="en-US" dirty="0" smtClean="0"/>
              <a:t>is referred to the electron pair involved in bonding and nonbonding (lone pair)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5429071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The valence-shell electron-pair repulsion (VSEPR)</a:t>
            </a:r>
            <a:r>
              <a:rPr lang="en-US" dirty="0" smtClean="0"/>
              <a:t> model predicts the shapes of molecules</a:t>
            </a:r>
          </a:p>
          <a:p>
            <a:pPr algn="just"/>
            <a:r>
              <a:rPr lang="en-US" dirty="0" smtClean="0"/>
              <a:t>and ions by assuming that the electron pairs are arranged about each atom so that electron pairs are kept as far away from one another as possible, thus minimizing electron-pair repulsions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9072"/>
            <a:ext cx="876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to apply the theory</a:t>
            </a:r>
          </a:p>
          <a:p>
            <a:r>
              <a:rPr lang="en-US" dirty="0" smtClean="0"/>
              <a:t>**As far as electron-pair repulsion is concerned, double bonds and triple bonds can</a:t>
            </a:r>
          </a:p>
          <a:p>
            <a:r>
              <a:rPr lang="en-US" dirty="0" smtClean="0"/>
              <a:t>be treated like single bonds</a:t>
            </a:r>
          </a:p>
          <a:p>
            <a:r>
              <a:rPr lang="en-US" dirty="0" smtClean="0"/>
              <a:t>**If a molecule has two or more resonance structures, we can apply the VSEPR</a:t>
            </a:r>
          </a:p>
          <a:p>
            <a:r>
              <a:rPr lang="en-US" dirty="0" smtClean="0"/>
              <a:t>model to any one of them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90800" y="4209871"/>
            <a:ext cx="4191000" cy="2343329"/>
            <a:chOff x="152400" y="2971800"/>
            <a:chExt cx="4191000" cy="2343329"/>
          </a:xfrm>
        </p:grpSpPr>
        <p:sp>
          <p:nvSpPr>
            <p:cNvPr id="3" name="TextBox 2"/>
            <p:cNvSpPr txBox="1"/>
            <p:nvPr/>
          </p:nvSpPr>
          <p:spPr>
            <a:xfrm>
              <a:off x="990600" y="2971800"/>
              <a:ext cx="24384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Molecular formula</a:t>
              </a:r>
            </a:p>
            <a:p>
              <a:pPr algn="ctr"/>
              <a:r>
                <a:rPr lang="en-US" sz="5400" b="1" dirty="0" err="1" smtClean="0"/>
                <a:t>AB</a:t>
              </a:r>
              <a:r>
                <a:rPr lang="en-US" sz="5400" b="1" baseline="-25000" dirty="0" err="1" smtClean="0"/>
                <a:t>x</a:t>
              </a:r>
              <a:r>
                <a:rPr lang="en-US" sz="5400" b="1" dirty="0" err="1" smtClean="0"/>
                <a:t>E</a:t>
              </a:r>
              <a:endParaRPr lang="en-US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2400" y="4114800"/>
              <a:ext cx="419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 is the central element</a:t>
              </a:r>
            </a:p>
            <a:p>
              <a:pPr algn="ctr"/>
              <a:r>
                <a:rPr lang="en-US" dirty="0" smtClean="0"/>
                <a:t>B is the other element for bonding</a:t>
              </a:r>
            </a:p>
            <a:p>
              <a:pPr algn="ctr"/>
              <a:r>
                <a:rPr lang="en-US" dirty="0" smtClean="0"/>
                <a:t>X is the </a:t>
              </a:r>
              <a:r>
                <a:rPr lang="en-US" dirty="0" err="1" smtClean="0"/>
                <a:t>valency</a:t>
              </a:r>
              <a:endParaRPr lang="en-US" dirty="0" smtClean="0"/>
            </a:p>
            <a:p>
              <a:pPr algn="ctr"/>
              <a:r>
                <a:rPr lang="en-US" dirty="0" smtClean="0"/>
                <a:t>E is the no. of nonbonding electron pairs</a:t>
              </a:r>
              <a:endParaRPr lang="en-US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228600" y="1806476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Procedure:</a:t>
            </a:r>
          </a:p>
          <a:p>
            <a:r>
              <a:rPr lang="en-US" dirty="0" smtClean="0"/>
              <a:t>Step 1: Write the electron-dot formula from the molecular formula.</a:t>
            </a:r>
          </a:p>
          <a:p>
            <a:r>
              <a:rPr lang="en-US" dirty="0" smtClean="0"/>
              <a:t>Step 2: Determine from the electron-dot formula the number of electron pairs around the central atom, including bonding and nonbonding pairs. (Count a multiple bond as one pair. If resonance occurs, use one resonance formula to determine this number.)</a:t>
            </a:r>
          </a:p>
          <a:p>
            <a:r>
              <a:rPr lang="en-US" dirty="0" smtClean="0"/>
              <a:t>Step 3: Determine the arrangement of these electron pairs about the central atom</a:t>
            </a:r>
          </a:p>
          <a:p>
            <a:r>
              <a:rPr lang="en-US" dirty="0" smtClean="0"/>
              <a:t>Step 4: Obtain the molecular geometry from the directions of the bonding pairs for this arrangement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600" y="68133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Molecular type-AB</a:t>
            </a:r>
            <a:r>
              <a:rPr lang="en-US" sz="2400" baseline="-25000" dirty="0" smtClean="0"/>
              <a:t>2</a:t>
            </a:r>
            <a:endParaRPr lang="en-US" sz="20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Two electron pair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BeCl</a:t>
            </a:r>
            <a:r>
              <a:rPr lang="en-US" baseline="-25000" dirty="0" smtClean="0"/>
              <a:t>2</a:t>
            </a:r>
            <a:r>
              <a:rPr lang="en-US" dirty="0" smtClean="0"/>
              <a:t>, HgCl</a:t>
            </a:r>
            <a:r>
              <a:rPr lang="en-US" baseline="-25000" dirty="0" smtClean="0"/>
              <a:t>2</a:t>
            </a:r>
            <a:r>
              <a:rPr lang="en-US" dirty="0" smtClean="0"/>
              <a:t>, BeF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295400"/>
            <a:ext cx="4648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28600" y="30112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Compounds containing double bonds with linear shape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124200"/>
            <a:ext cx="4343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Three electron pair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24600" y="441067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Molecular type-AB</a:t>
            </a:r>
            <a:r>
              <a:rPr lang="en-US" sz="2400" baseline="-25000" dirty="0" smtClean="0"/>
              <a:t>3</a:t>
            </a:r>
            <a:endParaRPr lang="en-US" sz="20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BF</a:t>
            </a:r>
            <a:r>
              <a:rPr lang="en-US" baseline="-25000" dirty="0" smtClean="0"/>
              <a:t>3</a:t>
            </a:r>
            <a:r>
              <a:rPr lang="en-US" dirty="0" smtClean="0"/>
              <a:t>, NO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-</a:t>
            </a:r>
            <a:r>
              <a:rPr lang="en-US" dirty="0" smtClean="0"/>
              <a:t>, CO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2-</a:t>
            </a:r>
            <a:r>
              <a:rPr lang="en-US" dirty="0" smtClean="0"/>
              <a:t> </a:t>
            </a:r>
            <a:endParaRPr lang="en-US" baseline="-250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990600"/>
            <a:ext cx="4114800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457200" y="1600200"/>
            <a:ext cx="1295400" cy="1752600"/>
            <a:chOff x="457200" y="1600200"/>
            <a:chExt cx="1295400" cy="1752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1981200"/>
              <a:ext cx="12954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762000" y="1600200"/>
              <a:ext cx="609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1000" y="3650158"/>
            <a:ext cx="8458200" cy="2750642"/>
            <a:chOff x="533400" y="3105090"/>
            <a:chExt cx="8458200" cy="2750642"/>
          </a:xfrm>
        </p:grpSpPr>
        <p:sp>
          <p:nvSpPr>
            <p:cNvPr id="10" name="TextBox 9"/>
            <p:cNvSpPr txBox="1"/>
            <p:nvPr/>
          </p:nvSpPr>
          <p:spPr>
            <a:xfrm>
              <a:off x="6172200" y="3105090"/>
              <a:ext cx="281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Molecular type-AB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E</a:t>
              </a:r>
              <a:endParaRPr lang="en-US" sz="2000" baseline="30000" dirty="0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38400" y="4267200"/>
              <a:ext cx="54102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533400" y="3745468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Example: SO</a:t>
              </a:r>
              <a:r>
                <a:rPr lang="en-US" baseline="-25000" dirty="0" smtClean="0"/>
                <a:t>2</a:t>
              </a:r>
              <a:r>
                <a:rPr lang="en-US" dirty="0" smtClean="0"/>
                <a:t>, O</a:t>
              </a:r>
              <a:r>
                <a:rPr lang="en-US" baseline="-25000" dirty="0" smtClean="0"/>
                <a:t>3</a:t>
              </a:r>
              <a:r>
                <a:rPr lang="en-US" dirty="0" smtClean="0"/>
                <a:t>, PbCl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7200" y="5486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Bend or angular 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Four electron pair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3048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AB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AB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E, AB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E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7104659" y="685800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Molecular type-AB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295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Formula	          Bond pair	  loan pair	  Geometry	    Example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4</a:t>
            </a:r>
            <a:r>
              <a:rPr lang="en-US" dirty="0" smtClean="0"/>
              <a:t>		4	       0		 </a:t>
            </a:r>
            <a:r>
              <a:rPr lang="en-US" dirty="0" err="1" smtClean="0"/>
              <a:t>Tetrahedra</a:t>
            </a:r>
            <a:r>
              <a:rPr lang="en-US" dirty="0" smtClean="0"/>
              <a:t>     CH</a:t>
            </a:r>
            <a:r>
              <a:rPr lang="en-US" baseline="-25000" dirty="0" smtClean="0"/>
              <a:t>4</a:t>
            </a:r>
            <a:r>
              <a:rPr lang="en-US" dirty="0" smtClean="0"/>
              <a:t>, NH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+</a:t>
            </a:r>
            <a:r>
              <a:rPr lang="en-US" dirty="0" smtClean="0"/>
              <a:t>, SiCl</a:t>
            </a:r>
            <a:r>
              <a:rPr lang="en-US" baseline="-25000" dirty="0" smtClean="0"/>
              <a:t>4</a:t>
            </a:r>
            <a:r>
              <a:rPr lang="en-US" dirty="0" smtClean="0"/>
              <a:t>, SO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2-</a:t>
            </a:r>
            <a:r>
              <a:rPr lang="en-US" dirty="0" smtClean="0"/>
              <a:t>, ClO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-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3</a:t>
            </a:r>
            <a:r>
              <a:rPr lang="en-US" dirty="0" smtClean="0"/>
              <a:t>E		3                       1                    </a:t>
            </a:r>
            <a:r>
              <a:rPr lang="en-US" dirty="0" err="1" smtClean="0"/>
              <a:t>Trigonal</a:t>
            </a:r>
            <a:r>
              <a:rPr lang="en-US" dirty="0" smtClean="0"/>
              <a:t> Pyramidal	   NH</a:t>
            </a:r>
            <a:r>
              <a:rPr lang="en-US" baseline="-25000" dirty="0" smtClean="0"/>
              <a:t>3</a:t>
            </a:r>
            <a:r>
              <a:rPr lang="en-US" dirty="0" smtClean="0"/>
              <a:t>, PF3, ClO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–</a:t>
            </a:r>
            <a:r>
              <a:rPr lang="en-US" dirty="0" smtClean="0"/>
              <a:t>, H</a:t>
            </a:r>
            <a:r>
              <a:rPr lang="en-US" baseline="-25000" dirty="0" smtClean="0"/>
              <a:t>3</a:t>
            </a:r>
            <a:r>
              <a:rPr lang="en-US" dirty="0" smtClean="0"/>
              <a:t>O</a:t>
            </a:r>
            <a:r>
              <a:rPr lang="en-US" baseline="30000" dirty="0" smtClean="0"/>
              <a:t>+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r>
              <a:rPr lang="en-US" dirty="0" smtClean="0"/>
              <a:t>		2                       2                              Bend		        H</a:t>
            </a:r>
            <a:r>
              <a:rPr lang="en-US" baseline="-25000" dirty="0" smtClean="0"/>
              <a:t>2</a:t>
            </a:r>
            <a:r>
              <a:rPr lang="en-US" dirty="0" smtClean="0"/>
              <a:t>O, OF</a:t>
            </a:r>
            <a:r>
              <a:rPr lang="en-US" baseline="-25000" dirty="0" smtClean="0"/>
              <a:t>2</a:t>
            </a:r>
            <a:r>
              <a:rPr lang="en-US" dirty="0" smtClean="0"/>
              <a:t>, SCl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124200"/>
            <a:ext cx="4876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867400" cy="446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Four electron pair</a:t>
            </a:r>
            <a:endParaRPr lang="en-US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819400"/>
            <a:ext cx="3810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" y="3926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 lone pair tends to require more space than a corresponding bonding pair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0" y="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Concept of Chemical bonding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9906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than fifty millions of known chemical compounds that make up our physical world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7526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composed almost entirely of compounds and mixtures of compounds: Rocks, coal, soil, petroleum, trees, and human bodies are all complex mixtures of chemical compounds in which different kinds of atoms are bound together.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8956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Chemical bonding is nothing but a strong attractive force that exist between certain atoms in a substance. </a:t>
            </a:r>
            <a:r>
              <a:rPr lang="en-US" b="1" i="1" dirty="0" smtClean="0"/>
              <a:t>The chemical bond is a effect that causes certain atoms to join together to form enduring structure that have unique physical and chemical properties</a:t>
            </a:r>
            <a:endParaRPr lang="en-US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42026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Where these type of attractive force is come from??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876800"/>
            <a:ext cx="830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Chemical boding is the Molecule</a:t>
            </a:r>
          </a:p>
          <a:p>
            <a:r>
              <a:rPr lang="en-US" dirty="0" smtClean="0"/>
              <a:t>	Molecules are the particles that result when atom become joined together 	in some way, but more precisely</a:t>
            </a:r>
          </a:p>
          <a:p>
            <a:r>
              <a:rPr lang="en-US" dirty="0" smtClean="0"/>
              <a:t>	</a:t>
            </a:r>
          </a:p>
          <a:p>
            <a:r>
              <a:rPr lang="en-US" b="1" i="1" dirty="0" smtClean="0"/>
              <a:t>A molecule is am aggregate of atoms that possess distinctive observable properties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Five electron pair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990600"/>
            <a:ext cx="8763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Formula	        Bond pair       loan pair	  Geometry	                 Example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5</a:t>
            </a:r>
            <a:r>
              <a:rPr lang="en-US" dirty="0" smtClean="0"/>
              <a:t>	              5	                    0               </a:t>
            </a:r>
            <a:r>
              <a:rPr lang="en-US" dirty="0" err="1" smtClean="0"/>
              <a:t>Trigonal</a:t>
            </a:r>
            <a:r>
              <a:rPr lang="en-US" dirty="0" smtClean="0"/>
              <a:t> </a:t>
            </a:r>
            <a:r>
              <a:rPr lang="en-US" dirty="0" err="1" smtClean="0"/>
              <a:t>bipyramidal</a:t>
            </a:r>
            <a:r>
              <a:rPr lang="en-US" dirty="0" smtClean="0"/>
              <a:t>              PF</a:t>
            </a:r>
            <a:r>
              <a:rPr lang="en-US" baseline="-25000" dirty="0" smtClean="0"/>
              <a:t>5</a:t>
            </a:r>
            <a:r>
              <a:rPr lang="en-US" dirty="0" smtClean="0"/>
              <a:t>, AsF</a:t>
            </a:r>
            <a:r>
              <a:rPr lang="en-US" baseline="-25000" dirty="0" smtClean="0"/>
              <a:t>5</a:t>
            </a:r>
            <a:r>
              <a:rPr lang="en-US" dirty="0" smtClean="0"/>
              <a:t>, SOF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endParaRPr lang="en-US" baseline="30000" dirty="0" smtClean="0"/>
          </a:p>
          <a:p>
            <a:r>
              <a:rPr lang="en-US" dirty="0" smtClean="0"/>
              <a:t>AB</a:t>
            </a:r>
            <a:r>
              <a:rPr lang="en-US" baseline="-25000" dirty="0" smtClean="0"/>
              <a:t>4</a:t>
            </a:r>
            <a:r>
              <a:rPr lang="en-US" dirty="0" smtClean="0"/>
              <a:t>E	              4                     1                Distorted tetrahedron        SF</a:t>
            </a:r>
            <a:r>
              <a:rPr lang="en-US" baseline="-25000" dirty="0" smtClean="0"/>
              <a:t>4</a:t>
            </a:r>
            <a:r>
              <a:rPr lang="en-US" dirty="0" smtClean="0"/>
              <a:t>, XeO</a:t>
            </a:r>
            <a:r>
              <a:rPr lang="en-US" baseline="-25000" dirty="0" smtClean="0"/>
              <a:t>2</a:t>
            </a: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dirty="0" smtClean="0"/>
              <a:t>, lF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+</a:t>
            </a:r>
            <a:r>
              <a:rPr lang="en-US" dirty="0" smtClean="0"/>
              <a:t>, IO</a:t>
            </a:r>
            <a:r>
              <a:rPr lang="en-US" baseline="-25000" dirty="0" smtClean="0"/>
              <a:t>2</a:t>
            </a: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–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3</a:t>
            </a:r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r>
              <a:rPr lang="en-US" dirty="0" smtClean="0"/>
              <a:t>	              3                     2                          T-shape		 ClF</a:t>
            </a:r>
            <a:r>
              <a:rPr lang="en-US" baseline="-25000" dirty="0" smtClean="0"/>
              <a:t>3</a:t>
            </a:r>
            <a:r>
              <a:rPr lang="en-US" dirty="0" smtClean="0"/>
              <a:t>, BrF</a:t>
            </a:r>
            <a:r>
              <a:rPr lang="en-US" baseline="-25000" dirty="0" smtClean="0"/>
              <a:t>3</a:t>
            </a:r>
          </a:p>
          <a:p>
            <a:r>
              <a:rPr lang="en-US" dirty="0" smtClean="0"/>
              <a:t>AB2E3	              2		  3	          Linear		 XeF</a:t>
            </a:r>
            <a:r>
              <a:rPr lang="en-US" baseline="-25000" dirty="0" smtClean="0"/>
              <a:t>2</a:t>
            </a:r>
            <a:r>
              <a:rPr lang="en-US" dirty="0" smtClean="0"/>
              <a:t>, I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–</a:t>
            </a:r>
            <a:r>
              <a:rPr lang="en-US" dirty="0" smtClean="0"/>
              <a:t>, IF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–</a:t>
            </a:r>
          </a:p>
          <a:p>
            <a:endParaRPr lang="en-US" baseline="-25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312420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Five electron pair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200400" y="914400"/>
            <a:ext cx="5791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Three </a:t>
            </a:r>
            <a:r>
              <a:rPr lang="en-US" b="1" dirty="0" smtClean="0"/>
              <a:t>equatorial groups lie </a:t>
            </a:r>
            <a:r>
              <a:rPr lang="en-US" dirty="0" smtClean="0"/>
              <a:t>in a </a:t>
            </a:r>
            <a:r>
              <a:rPr lang="en-US" dirty="0" err="1" smtClean="0"/>
              <a:t>trigonal</a:t>
            </a:r>
            <a:r>
              <a:rPr lang="en-US" dirty="0" smtClean="0"/>
              <a:t> plane that includes the central atom, and two </a:t>
            </a:r>
            <a:r>
              <a:rPr lang="en-US" b="1" dirty="0" smtClean="0"/>
              <a:t>axial groups lie above and</a:t>
            </a:r>
          </a:p>
          <a:p>
            <a:r>
              <a:rPr lang="en-US" dirty="0" smtClean="0"/>
              <a:t>below this plane. Therefore, a 120</a:t>
            </a:r>
            <a:r>
              <a:rPr lang="en-US" baseline="30000" dirty="0" smtClean="0"/>
              <a:t>o</a:t>
            </a:r>
            <a:r>
              <a:rPr lang="en-US" dirty="0" smtClean="0"/>
              <a:t> bond angle separates equatorial groups, and a 90</a:t>
            </a:r>
            <a:r>
              <a:rPr lang="en-US" baseline="30000" dirty="0" smtClean="0"/>
              <a:t>o </a:t>
            </a:r>
            <a:r>
              <a:rPr lang="en-US" dirty="0" smtClean="0"/>
              <a:t>angle separates axial from equatorial groups.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2971800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greater the bond angle, the weaker the repulsions, so </a:t>
            </a:r>
            <a:r>
              <a:rPr lang="en-US" i="1" dirty="0" smtClean="0"/>
              <a:t>equatorial-equatorial (120</a:t>
            </a:r>
            <a:r>
              <a:rPr lang="en-US" i="1" baseline="30000" dirty="0" smtClean="0"/>
              <a:t>o</a:t>
            </a:r>
            <a:r>
              <a:rPr lang="en-US" i="1" dirty="0" smtClean="0"/>
              <a:t>) repulsions are weaker than axial-equatorial (90</a:t>
            </a:r>
            <a:r>
              <a:rPr lang="en-US" i="1" baseline="30000" dirty="0" smtClean="0"/>
              <a:t>o</a:t>
            </a:r>
            <a:r>
              <a:rPr lang="en-US" i="1" dirty="0" smtClean="0"/>
              <a:t>) repulsions. </a:t>
            </a:r>
            <a:r>
              <a:rPr lang="en-US" dirty="0" smtClean="0"/>
              <a:t>The stronger repulsions from lone pairs means that, when possible, </a:t>
            </a:r>
            <a:r>
              <a:rPr lang="en-US" i="1" dirty="0" smtClean="0"/>
              <a:t>lone pairs occupy equatorial positions.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114800"/>
            <a:ext cx="7315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07944" y="5430128"/>
            <a:ext cx="5334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AB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2460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Five electron pair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0" y="533400"/>
            <a:ext cx="7315200" cy="2133600"/>
            <a:chOff x="762000" y="533400"/>
            <a:chExt cx="7315200" cy="2133600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533400"/>
              <a:ext cx="7315200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990600" y="2133600"/>
              <a:ext cx="7620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AB</a:t>
              </a:r>
              <a:r>
                <a:rPr lang="en-US" sz="2000" baseline="-25000" dirty="0" smtClean="0"/>
                <a:t>4</a:t>
              </a:r>
              <a:r>
                <a:rPr lang="en-US" sz="2000" dirty="0" smtClean="0"/>
                <a:t>E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8200" y="2895600"/>
            <a:ext cx="7315200" cy="1905000"/>
            <a:chOff x="838200" y="2895600"/>
            <a:chExt cx="7315200" cy="1905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2895600"/>
              <a:ext cx="73152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1066800" y="3810000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AB</a:t>
              </a:r>
              <a:r>
                <a:rPr lang="en-US" sz="2000" baseline="-25000" dirty="0" smtClean="0"/>
                <a:t>3</a:t>
              </a:r>
              <a:r>
                <a:rPr lang="en-US" sz="2000" dirty="0" smtClean="0"/>
                <a:t>E</a:t>
              </a:r>
              <a:r>
                <a:rPr lang="en-US" sz="2000" baseline="-25000" dirty="0" smtClean="0"/>
                <a:t>2</a:t>
              </a:r>
              <a:endParaRPr lang="en-US" sz="2000" baseline="-25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200" y="4876800"/>
            <a:ext cx="7315200" cy="1905000"/>
            <a:chOff x="838200" y="4953000"/>
            <a:chExt cx="7315200" cy="1905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" y="4953000"/>
              <a:ext cx="73152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066800" y="5943600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AB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E</a:t>
              </a:r>
              <a:r>
                <a:rPr lang="en-US" sz="2000" baseline="-25000" dirty="0" smtClean="0"/>
                <a:t>3</a:t>
              </a:r>
              <a:endParaRPr lang="en-US" sz="2000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9906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Formula	        Bond pair       loan pair	  Geometry	                 Example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6</a:t>
            </a:r>
            <a:r>
              <a:rPr lang="en-US" dirty="0" smtClean="0"/>
              <a:t>	              6	                    0               Octahedral		SF</a:t>
            </a:r>
            <a:r>
              <a:rPr lang="en-US" baseline="-25000" dirty="0" smtClean="0"/>
              <a:t>6</a:t>
            </a:r>
            <a:r>
              <a:rPr lang="en-US" dirty="0" smtClean="0"/>
              <a:t>, IOF</a:t>
            </a:r>
            <a:r>
              <a:rPr lang="en-US" baseline="-25000" dirty="0" smtClean="0"/>
              <a:t>5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5</a:t>
            </a:r>
            <a:r>
              <a:rPr lang="en-US" dirty="0" smtClean="0"/>
              <a:t>E	              5                     1                Square Pyramidal              BrF</a:t>
            </a:r>
            <a:r>
              <a:rPr lang="en-US" baseline="-25000" dirty="0" smtClean="0"/>
              <a:t>5</a:t>
            </a:r>
            <a:r>
              <a:rPr lang="en-US" dirty="0" smtClean="0"/>
              <a:t>, TeF</a:t>
            </a:r>
            <a:r>
              <a:rPr lang="en-US" baseline="-25000" dirty="0" smtClean="0"/>
              <a:t>5</a:t>
            </a:r>
            <a:r>
              <a:rPr lang="en-US" baseline="30000" dirty="0" smtClean="0"/>
              <a:t>–</a:t>
            </a:r>
            <a:r>
              <a:rPr lang="en-US" dirty="0" smtClean="0"/>
              <a:t>, XeOF</a:t>
            </a:r>
            <a:r>
              <a:rPr lang="en-US" baseline="-25000" dirty="0" smtClean="0"/>
              <a:t>4</a:t>
            </a:r>
          </a:p>
          <a:p>
            <a:r>
              <a:rPr lang="en-US" dirty="0" smtClean="0"/>
              <a:t>AB</a:t>
            </a:r>
            <a:r>
              <a:rPr lang="en-US" baseline="-25000" dirty="0" smtClean="0"/>
              <a:t>4</a:t>
            </a:r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r>
              <a:rPr lang="en-US" dirty="0" smtClean="0"/>
              <a:t>	              4                     2                Square planar		 XeF</a:t>
            </a:r>
            <a:r>
              <a:rPr lang="en-US" baseline="-25000" dirty="0" smtClean="0"/>
              <a:t>4</a:t>
            </a:r>
            <a:r>
              <a:rPr lang="en-US" dirty="0" smtClean="0"/>
              <a:t>, ICl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81800" y="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Six electron pair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637064"/>
            <a:ext cx="6553200" cy="351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Six electron pair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533400"/>
            <a:ext cx="7162800" cy="2057400"/>
            <a:chOff x="990600" y="609600"/>
            <a:chExt cx="7162800" cy="2057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0600" y="609600"/>
              <a:ext cx="71628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1143000" y="1600200"/>
              <a:ext cx="685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AB</a:t>
              </a:r>
              <a:r>
                <a:rPr lang="en-US" sz="2400" baseline="-25000" dirty="0" smtClean="0"/>
                <a:t>6</a:t>
              </a:r>
              <a:endParaRPr lang="en-US" sz="2400" baseline="-25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8200" y="2895600"/>
            <a:ext cx="7239000" cy="1905000"/>
            <a:chOff x="914400" y="2895600"/>
            <a:chExt cx="7239000" cy="1905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2895600"/>
              <a:ext cx="7239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128486" y="4095821"/>
              <a:ext cx="9144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AB</a:t>
              </a:r>
              <a:r>
                <a:rPr lang="en-US" sz="2400" baseline="-25000" dirty="0" smtClean="0"/>
                <a:t>5</a:t>
              </a:r>
              <a:r>
                <a:rPr lang="en-US" sz="2400" dirty="0" smtClean="0"/>
                <a:t>E</a:t>
              </a:r>
              <a:endParaRPr lang="en-US" sz="2400" baseline="-25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4400" y="5029200"/>
            <a:ext cx="7239000" cy="1676400"/>
            <a:chOff x="685800" y="5181600"/>
            <a:chExt cx="7239000" cy="16764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" y="5181600"/>
              <a:ext cx="72390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838200" y="6243935"/>
              <a:ext cx="9144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AB</a:t>
              </a:r>
              <a:r>
                <a:rPr lang="en-US" sz="2400" baseline="-25000" dirty="0" smtClean="0"/>
                <a:t>4</a:t>
              </a:r>
              <a:r>
                <a:rPr lang="en-US" sz="2400" dirty="0" smtClean="0"/>
                <a:t>E</a:t>
              </a:r>
              <a:r>
                <a:rPr lang="en-US" sz="2400" baseline="-25000" dirty="0" smtClean="0"/>
                <a:t>2</a:t>
              </a:r>
              <a:endParaRPr lang="en-US" sz="2400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0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3-</a:t>
            </a:r>
            <a:endParaRPr lang="en-US" baseline="300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52600" y="228600"/>
            <a:ext cx="3352800" cy="1295400"/>
            <a:chOff x="762000" y="990600"/>
            <a:chExt cx="3352800" cy="1295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990600"/>
              <a:ext cx="18288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2743200" y="14478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Tetrahedral</a:t>
              </a:r>
              <a:endParaRPr lang="en-US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133600"/>
            <a:ext cx="335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8600" y="228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-</a:t>
            </a:r>
            <a:endParaRPr lang="en-US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Dipole Moment and 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Polarity of Bond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07194"/>
            <a:ext cx="8381999" cy="530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rgbClr val="31859C"/>
                </a:solidFill>
                <a:latin typeface="Arial"/>
                <a:cs typeface="Arial"/>
              </a:rPr>
              <a:t>dipole moment </a:t>
            </a:r>
            <a:r>
              <a:rPr lang="en-US" sz="2200" dirty="0">
                <a:latin typeface="Arial"/>
                <a:cs typeface="Arial"/>
              </a:rPr>
              <a:t>is </a:t>
            </a:r>
            <a:r>
              <a:rPr lang="en-US" sz="2200" i="1" dirty="0">
                <a:latin typeface="Arial"/>
                <a:cs typeface="Arial"/>
              </a:rPr>
              <a:t>a quantitative measure of the degree of charge separation </a:t>
            </a:r>
            <a:r>
              <a:rPr lang="en-US" sz="2200" i="1" dirty="0" smtClean="0">
                <a:latin typeface="Arial"/>
                <a:cs typeface="Arial"/>
              </a:rPr>
              <a:t>in a </a:t>
            </a:r>
            <a:r>
              <a:rPr lang="en-US" sz="2200" i="1" dirty="0">
                <a:latin typeface="Arial"/>
                <a:cs typeface="Arial"/>
              </a:rPr>
              <a:t>molecule. </a:t>
            </a:r>
            <a:endParaRPr lang="en-US" sz="22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polarity of a bond</a:t>
            </a:r>
            <a:r>
              <a:rPr lang="en-US" sz="2200" dirty="0">
                <a:latin typeface="Arial"/>
                <a:cs typeface="Arial"/>
              </a:rPr>
              <a:t>, such as that in </a:t>
            </a:r>
            <a:r>
              <a:rPr lang="en-US" sz="2200" dirty="0" err="1">
                <a:latin typeface="Arial"/>
                <a:cs typeface="Arial"/>
              </a:rPr>
              <a:t>HCl</a:t>
            </a:r>
            <a:r>
              <a:rPr lang="en-US" sz="2200" dirty="0">
                <a:latin typeface="Arial"/>
                <a:cs typeface="Arial"/>
              </a:rPr>
              <a:t>, is characterized by a </a:t>
            </a:r>
            <a:r>
              <a:rPr lang="en-US" sz="2200" dirty="0" smtClean="0">
                <a:latin typeface="Arial"/>
                <a:cs typeface="Arial"/>
              </a:rPr>
              <a:t>separation of </a:t>
            </a:r>
            <a:r>
              <a:rPr lang="en-US" sz="2200" dirty="0">
                <a:latin typeface="Arial"/>
                <a:cs typeface="Arial"/>
              </a:rPr>
              <a:t>electric charge</a:t>
            </a:r>
            <a:r>
              <a:rPr lang="en-US" sz="2200" dirty="0" smtClean="0">
                <a:latin typeface="Arial"/>
                <a:cs typeface="Arial"/>
              </a:rPr>
              <a:t>.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A molecule </a:t>
            </a:r>
            <a:r>
              <a:rPr lang="en-US" sz="2200" dirty="0">
                <a:latin typeface="Arial"/>
                <a:cs typeface="Arial"/>
              </a:rPr>
              <a:t>in which the distribution of electric charge is equivalent to charges +</a:t>
            </a:r>
            <a:r>
              <a:rPr lang="en-US" sz="2200" dirty="0" err="1">
                <a:latin typeface="Arial"/>
                <a:cs typeface="Arial"/>
              </a:rPr>
              <a:t>δ</a:t>
            </a:r>
            <a:r>
              <a:rPr lang="en-US" sz="2200" dirty="0" smtClean="0">
                <a:latin typeface="Arial"/>
                <a:cs typeface="Arial"/>
              </a:rPr>
              <a:t> and –</a:t>
            </a:r>
            <a:r>
              <a:rPr lang="en-US" sz="2200" dirty="0" err="1" smtClean="0">
                <a:latin typeface="Arial"/>
                <a:cs typeface="Arial"/>
              </a:rPr>
              <a:t>δ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separated by a distance </a:t>
            </a:r>
            <a:r>
              <a:rPr lang="en-US" sz="2200" i="1" dirty="0">
                <a:latin typeface="Arial"/>
                <a:cs typeface="Arial"/>
              </a:rPr>
              <a:t>d </a:t>
            </a:r>
            <a:r>
              <a:rPr lang="en-US" sz="2200" dirty="0">
                <a:latin typeface="Arial"/>
                <a:cs typeface="Arial"/>
              </a:rPr>
              <a:t>has a dipole moment equal to </a:t>
            </a:r>
            <a:r>
              <a:rPr lang="en-US" sz="2200" dirty="0" err="1">
                <a:latin typeface="Arial"/>
                <a:cs typeface="Arial"/>
              </a:rPr>
              <a:t>q</a:t>
            </a:r>
            <a:r>
              <a:rPr lang="en-US" sz="2200" dirty="0" err="1" smtClean="0">
                <a:latin typeface="Arial"/>
                <a:cs typeface="Arial"/>
              </a:rPr>
              <a:t>δ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err="1" smtClean="0">
                <a:latin typeface="Arial"/>
                <a:cs typeface="Arial"/>
              </a:rPr>
              <a:t>Diplole</a:t>
            </a:r>
            <a:r>
              <a:rPr lang="en-US" sz="2200" dirty="0" smtClean="0">
                <a:latin typeface="Arial"/>
                <a:cs typeface="Arial"/>
              </a:rPr>
              <a:t> moments are usually </a:t>
            </a:r>
            <a:r>
              <a:rPr lang="en-US" sz="2200" dirty="0">
                <a:latin typeface="Arial"/>
                <a:cs typeface="Arial"/>
              </a:rPr>
              <a:t>measured in units of </a:t>
            </a:r>
            <a:r>
              <a:rPr lang="en-US" sz="2200" i="1" dirty="0" err="1">
                <a:latin typeface="Arial"/>
                <a:cs typeface="Arial"/>
              </a:rPr>
              <a:t>debyes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(D).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In </a:t>
            </a:r>
            <a:r>
              <a:rPr lang="en-US" sz="2200" dirty="0">
                <a:latin typeface="Arial"/>
                <a:cs typeface="Arial"/>
              </a:rPr>
              <a:t>SI units, dipole moments are </a:t>
            </a:r>
            <a:r>
              <a:rPr lang="en-US" sz="2200" dirty="0" smtClean="0">
                <a:latin typeface="Arial"/>
                <a:cs typeface="Arial"/>
              </a:rPr>
              <a:t>measured in </a:t>
            </a:r>
            <a:r>
              <a:rPr lang="en-US" sz="2200" dirty="0">
                <a:latin typeface="Arial"/>
                <a:cs typeface="Arial"/>
              </a:rPr>
              <a:t>coulomb-meters (</a:t>
            </a:r>
            <a:r>
              <a:rPr lang="en-US" sz="2200" dirty="0" err="1" smtClean="0">
                <a:latin typeface="Arial"/>
                <a:cs typeface="Arial"/>
              </a:rPr>
              <a:t>C.m</a:t>
            </a:r>
            <a:r>
              <a:rPr lang="en-US" sz="2200" dirty="0">
                <a:latin typeface="Arial"/>
                <a:cs typeface="Arial"/>
              </a:rPr>
              <a:t>), and 1 D </a:t>
            </a:r>
            <a:r>
              <a:rPr lang="en-US" sz="2200" dirty="0" smtClean="0">
                <a:latin typeface="Arial"/>
                <a:cs typeface="Arial"/>
              </a:rPr>
              <a:t>= 3.34 × 10</a:t>
            </a:r>
            <a:r>
              <a:rPr lang="en-US" sz="2200" baseline="30000" dirty="0" smtClean="0">
                <a:latin typeface="Arial"/>
                <a:cs typeface="Arial"/>
              </a:rPr>
              <a:t>–30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err="1" smtClean="0">
                <a:latin typeface="Arial"/>
                <a:cs typeface="Arial"/>
              </a:rPr>
              <a:t>C.m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0551" y="2927901"/>
            <a:ext cx="1157111" cy="7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35634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rgbClr val="008000"/>
                </a:solidFill>
                <a:latin typeface="Arial"/>
                <a:cs typeface="Arial"/>
              </a:rPr>
              <a:t>Alignment of </a:t>
            </a:r>
            <a:r>
              <a:rPr lang="en-US" sz="3100" dirty="0" smtClean="0">
                <a:solidFill>
                  <a:srgbClr val="008000"/>
                </a:solidFill>
                <a:latin typeface="Arial"/>
                <a:cs typeface="Arial"/>
              </a:rPr>
              <a:t>Polar </a:t>
            </a:r>
            <a:r>
              <a:rPr lang="en-US" sz="3100" dirty="0">
                <a:solidFill>
                  <a:srgbClr val="008000"/>
                </a:solidFill>
                <a:latin typeface="Arial"/>
                <a:cs typeface="Arial"/>
              </a:rPr>
              <a:t>M</a:t>
            </a:r>
            <a:r>
              <a:rPr lang="en-US" sz="3100" dirty="0" smtClean="0">
                <a:solidFill>
                  <a:srgbClr val="008000"/>
                </a:solidFill>
                <a:latin typeface="Arial"/>
                <a:cs typeface="Arial"/>
              </a:rPr>
              <a:t>olecules </a:t>
            </a:r>
            <a:r>
              <a:rPr lang="en-US" sz="3100" dirty="0">
                <a:solidFill>
                  <a:srgbClr val="008000"/>
                </a:solidFill>
                <a:latin typeface="Arial"/>
                <a:cs typeface="Arial"/>
              </a:rPr>
              <a:t>by </a:t>
            </a:r>
            <a:r>
              <a:rPr lang="en-US" sz="3100" dirty="0" smtClean="0">
                <a:solidFill>
                  <a:srgbClr val="008000"/>
                </a:solidFill>
                <a:latin typeface="Arial"/>
                <a:cs typeface="Arial"/>
              </a:rPr>
              <a:t>an Electric </a:t>
            </a:r>
            <a:r>
              <a:rPr lang="en-US" sz="3100" dirty="0">
                <a:solidFill>
                  <a:srgbClr val="008000"/>
                </a:solidFill>
                <a:latin typeface="Arial"/>
                <a:cs typeface="Arial"/>
              </a:rPr>
              <a:t>F</a:t>
            </a:r>
            <a:r>
              <a:rPr lang="en-US" sz="3100" dirty="0" smtClean="0">
                <a:solidFill>
                  <a:srgbClr val="008000"/>
                </a:solidFill>
                <a:latin typeface="Arial"/>
                <a:cs typeface="Arial"/>
              </a:rPr>
              <a:t>ield</a:t>
            </a:r>
            <a:endParaRPr lang="en-US" sz="31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8778" y="1220967"/>
            <a:ext cx="6688668" cy="4071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6220" y="5334671"/>
            <a:ext cx="86924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(A)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 polar substance is placed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between metal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plates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r>
              <a:rPr lang="en-US" sz="22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(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B)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When the plates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are connected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to an electric voltage (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whose direction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is shown by the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+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and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–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signs)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, 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polar molecules align so that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their negative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ends point toward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positive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plate.</a:t>
            </a:r>
          </a:p>
        </p:txBody>
      </p:sp>
    </p:spTree>
    <p:extLst>
      <p:ext uri="{BB962C8B-B14F-4D97-AF65-F5344CB8AC3E}">
        <p14:creationId xmlns:p14="http://schemas.microsoft.com/office/powerpoint/2010/main" val="11604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Attraction of a 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Polar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L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iquid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to 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an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lectrified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R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od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7111" y="1150411"/>
            <a:ext cx="3747575" cy="54255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666" y="1235840"/>
            <a:ext cx="4572000" cy="34383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i="1" dirty="0">
                <a:latin typeface="Arial"/>
                <a:cs typeface="Arial"/>
              </a:rPr>
              <a:t>Left: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Water is a polar liquid; it is attracted </a:t>
            </a:r>
            <a:r>
              <a:rPr lang="en-US" sz="2200" dirty="0" smtClean="0">
                <a:latin typeface="Arial"/>
                <a:cs typeface="Arial"/>
              </a:rPr>
              <a:t>to the </a:t>
            </a:r>
            <a:r>
              <a:rPr lang="en-US" sz="2200" dirty="0">
                <a:latin typeface="Arial"/>
                <a:cs typeface="Arial"/>
              </a:rPr>
              <a:t>electrically charged rod. </a:t>
            </a:r>
            <a:r>
              <a:rPr lang="en-US" sz="2200" dirty="0" smtClean="0">
                <a:latin typeface="Arial"/>
                <a:cs typeface="Arial"/>
              </a:rPr>
              <a:t>Charges </a:t>
            </a:r>
            <a:r>
              <a:rPr lang="en-US" sz="2200" dirty="0">
                <a:latin typeface="Arial"/>
                <a:cs typeface="Arial"/>
              </a:rPr>
              <a:t>of signs opposite to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those on the rod form on the liquid </a:t>
            </a:r>
            <a:r>
              <a:rPr lang="en-US" sz="2200" dirty="0" smtClean="0">
                <a:latin typeface="Arial"/>
                <a:cs typeface="Arial"/>
              </a:rPr>
              <a:t>surface near </a:t>
            </a:r>
            <a:r>
              <a:rPr lang="en-US" sz="2200" dirty="0">
                <a:latin typeface="Arial"/>
                <a:cs typeface="Arial"/>
              </a:rPr>
              <a:t>the rod, resulting in a net attraction.</a:t>
            </a:r>
          </a:p>
          <a:p>
            <a:pPr>
              <a:lnSpc>
                <a:spcPct val="110000"/>
              </a:lnSpc>
            </a:pPr>
            <a:r>
              <a:rPr lang="en-US" sz="2200" b="1" i="1" dirty="0">
                <a:latin typeface="Arial"/>
                <a:cs typeface="Arial"/>
              </a:rPr>
              <a:t>Right: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Carbon tetrachloride, CCl4, is a </a:t>
            </a:r>
            <a:r>
              <a:rPr lang="en-US" sz="2200" dirty="0" smtClean="0">
                <a:latin typeface="Arial"/>
                <a:cs typeface="Arial"/>
              </a:rPr>
              <a:t>nonpolar liquid</a:t>
            </a:r>
            <a:r>
              <a:rPr lang="en-US" sz="2200" dirty="0">
                <a:latin typeface="Arial"/>
                <a:cs typeface="Arial"/>
              </a:rPr>
              <a:t>; it is not attracted to the glass rod.</a:t>
            </a:r>
          </a:p>
        </p:txBody>
      </p:sp>
    </p:spTree>
    <p:extLst>
      <p:ext uri="{BB962C8B-B14F-4D97-AF65-F5344CB8AC3E}">
        <p14:creationId xmlns:p14="http://schemas.microsoft.com/office/powerpoint/2010/main" val="14237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134411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Relationship Between Molecular Geometry and</a:t>
            </a:r>
          </a:p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Dipole Moment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6634" y="2215444"/>
            <a:ext cx="22987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34" y="4439356"/>
            <a:ext cx="2273300" cy="91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7222" y="5692225"/>
            <a:ext cx="33584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net dipole moment =</a:t>
            </a:r>
            <a:r>
              <a:rPr lang="en-US" sz="2200" dirty="0" smtClean="0">
                <a:latin typeface="Arial"/>
                <a:cs typeface="Arial"/>
              </a:rPr>
              <a:t> zero        </a:t>
            </a:r>
            <a:endParaRPr lang="en-US" sz="2400" dirty="0"/>
          </a:p>
          <a:p>
            <a:r>
              <a:rPr lang="en-US" sz="2200" dirty="0" smtClean="0">
                <a:latin typeface="Arial"/>
                <a:cs typeface="Arial"/>
              </a:rPr>
              <a:t> </a:t>
            </a:r>
            <a:endParaRPr lang="en-US" sz="2200" dirty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80846" y="2032000"/>
            <a:ext cx="3756376" cy="4415555"/>
            <a:chOff x="4780846" y="2032000"/>
            <a:chExt cx="3756376" cy="44155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577" y="2032000"/>
              <a:ext cx="2184400" cy="1397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9777" y="3872795"/>
              <a:ext cx="1981200" cy="15113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80846" y="5647336"/>
              <a:ext cx="3756376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/>
                <a:t>net </a:t>
              </a:r>
              <a:r>
                <a:rPr lang="en-US" sz="2400" dirty="0"/>
                <a:t>dipole moment = </a:t>
              </a:r>
              <a:r>
                <a:rPr lang="en-US" sz="2400" dirty="0" smtClean="0"/>
                <a:t>1.94 D</a:t>
              </a:r>
              <a:endParaRPr lang="en-US" sz="2400" dirty="0"/>
            </a:p>
            <a:p>
              <a:r>
                <a:rPr lang="en-US" sz="2200" dirty="0" smtClean="0">
                  <a:latin typeface="Arial"/>
                  <a:cs typeface="Arial"/>
                </a:rPr>
                <a:t> </a:t>
              </a:r>
              <a:endParaRPr lang="en-US" sz="2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1926: the Schrödinger equation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90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1926: </a:t>
            </a:r>
            <a:r>
              <a:rPr lang="en-US" b="1" i="1" dirty="0" smtClean="0"/>
              <a:t>Classical description of the chemical bond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Chemists developed a powerful suite of concepts and tools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Covalent bonds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Ionic bonds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Polar covalent bonds</a:t>
            </a:r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Electronegativity</a:t>
            </a:r>
            <a:r>
              <a:rPr lang="en-US" dirty="0" smtClean="0"/>
              <a:t>,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Lewis electron dot diagrams and 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Valence shell electron-pair repulsion (VSEPR) theory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733800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Quantum concept of Chemical bonding covalent boding</a:t>
            </a:r>
          </a:p>
          <a:p>
            <a:r>
              <a:rPr lang="en-US" dirty="0" smtClean="0"/>
              <a:t>	Valence bond theory</a:t>
            </a:r>
          </a:p>
          <a:p>
            <a:r>
              <a:rPr lang="en-US" dirty="0" smtClean="0"/>
              <a:t>	Molecular orbital theory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22" y="134411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Relationship Between Molecular Geometry and</a:t>
            </a:r>
          </a:p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Dipole Moment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78" y="1404410"/>
            <a:ext cx="7464778" cy="5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Dipole Moment and 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Polarity of Bond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554" y="1693333"/>
            <a:ext cx="2620628" cy="2144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4333" y="4910667"/>
            <a:ext cx="5651611" cy="1692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667" y="1093968"/>
            <a:ext cx="83114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latin typeface="Arial"/>
                <a:cs typeface="Arial"/>
              </a:rPr>
              <a:t>Can you explain why NH</a:t>
            </a:r>
            <a:r>
              <a:rPr lang="en-US" sz="2200" i="1" baseline="-25000" dirty="0">
                <a:latin typeface="Arial"/>
                <a:cs typeface="Arial"/>
              </a:rPr>
              <a:t>3</a:t>
            </a:r>
            <a:r>
              <a:rPr lang="en-US" sz="2200" i="1" dirty="0">
                <a:latin typeface="Arial"/>
                <a:cs typeface="Arial"/>
              </a:rPr>
              <a:t> has </a:t>
            </a:r>
            <a:r>
              <a:rPr lang="en-US" sz="2200" i="1" dirty="0" smtClean="0">
                <a:latin typeface="Arial"/>
                <a:cs typeface="Arial"/>
              </a:rPr>
              <a:t>such a </a:t>
            </a:r>
            <a:r>
              <a:rPr lang="en-US" sz="2200" i="1" dirty="0">
                <a:latin typeface="Arial"/>
                <a:cs typeface="Arial"/>
              </a:rPr>
              <a:t>large dipole moment </a:t>
            </a:r>
            <a:r>
              <a:rPr lang="en-US" sz="2200" i="1" dirty="0" smtClean="0">
                <a:latin typeface="Arial"/>
                <a:cs typeface="Arial"/>
              </a:rPr>
              <a:t>compared with </a:t>
            </a:r>
            <a:r>
              <a:rPr lang="en-US" sz="2200" i="1" dirty="0">
                <a:latin typeface="Arial"/>
                <a:cs typeface="Arial"/>
              </a:rPr>
              <a:t>NF</a:t>
            </a:r>
            <a:r>
              <a:rPr lang="en-US" sz="2200" i="1" baseline="-25000" dirty="0">
                <a:latin typeface="Arial"/>
                <a:cs typeface="Arial"/>
              </a:rPr>
              <a:t>3</a:t>
            </a:r>
            <a:r>
              <a:rPr lang="en-US" sz="2200" i="1" dirty="0">
                <a:latin typeface="Arial"/>
                <a:cs typeface="Arial"/>
              </a:rPr>
              <a:t>?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667" y="3969791"/>
            <a:ext cx="83227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latin typeface="Arial"/>
                <a:cs typeface="Arial"/>
              </a:rPr>
              <a:t>Can you explain why </a:t>
            </a:r>
            <a:r>
              <a:rPr lang="en-US" sz="2200" i="1" dirty="0" smtClean="0">
                <a:latin typeface="Arial"/>
                <a:cs typeface="Arial"/>
              </a:rPr>
              <a:t>cis-1,2-dichloroethane has a </a:t>
            </a:r>
            <a:r>
              <a:rPr lang="en-US" sz="2200" i="1" dirty="0">
                <a:latin typeface="Arial"/>
                <a:cs typeface="Arial"/>
              </a:rPr>
              <a:t>large dipole </a:t>
            </a:r>
            <a:r>
              <a:rPr lang="en-US" sz="2200" i="1" dirty="0" smtClean="0">
                <a:latin typeface="Arial"/>
                <a:cs typeface="Arial"/>
              </a:rPr>
              <a:t>moment, whereas  trans-</a:t>
            </a:r>
            <a:r>
              <a:rPr lang="en-US" sz="2200" i="1" dirty="0">
                <a:latin typeface="Arial"/>
                <a:cs typeface="Arial"/>
              </a:rPr>
              <a:t>1,2-dichloroethane </a:t>
            </a:r>
            <a:r>
              <a:rPr lang="en-US" sz="2200" i="1" dirty="0" smtClean="0">
                <a:latin typeface="Arial"/>
                <a:cs typeface="Arial"/>
              </a:rPr>
              <a:t>has zero diploe moment?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82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Valence Bond Theory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6778" y="1161116"/>
            <a:ext cx="8170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V</a:t>
            </a:r>
            <a:r>
              <a:rPr lang="en-US" sz="2200" dirty="0" smtClean="0">
                <a:latin typeface="Arial"/>
                <a:cs typeface="Arial"/>
              </a:rPr>
              <a:t>alence </a:t>
            </a:r>
            <a:r>
              <a:rPr lang="en-US" sz="2200" dirty="0">
                <a:latin typeface="Arial"/>
                <a:cs typeface="Arial"/>
              </a:rPr>
              <a:t>B</a:t>
            </a:r>
            <a:r>
              <a:rPr lang="en-US" sz="2200" dirty="0" smtClean="0">
                <a:latin typeface="Arial"/>
                <a:cs typeface="Arial"/>
              </a:rPr>
              <a:t>ond </a:t>
            </a:r>
            <a:r>
              <a:rPr lang="en-US" sz="2200" dirty="0">
                <a:latin typeface="Arial"/>
                <a:cs typeface="Arial"/>
              </a:rPr>
              <a:t>T</a:t>
            </a:r>
            <a:r>
              <a:rPr lang="en-US" sz="2200" dirty="0" smtClean="0">
                <a:latin typeface="Arial"/>
                <a:cs typeface="Arial"/>
              </a:rPr>
              <a:t>heory (VBT) is </a:t>
            </a:r>
            <a:r>
              <a:rPr lang="en-US" sz="2200" i="1" dirty="0" smtClean="0">
                <a:latin typeface="Arial"/>
                <a:cs typeface="Arial"/>
              </a:rPr>
              <a:t>an approximate theory </a:t>
            </a:r>
            <a:r>
              <a:rPr lang="en-US" sz="2200" i="1" dirty="0">
                <a:latin typeface="Arial"/>
                <a:cs typeface="Arial"/>
              </a:rPr>
              <a:t>to explain the electron pair or covalent bond by quantum mechanics.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999" y="2166137"/>
            <a:ext cx="7577668" cy="2582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6888" y="4945505"/>
            <a:ext cx="8593667" cy="188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Hybrid </a:t>
            </a:r>
            <a:r>
              <a:rPr lang="en-US" sz="2000" dirty="0">
                <a:latin typeface="Arial"/>
                <a:cs typeface="Arial"/>
              </a:rPr>
              <a:t>orbitals are </a:t>
            </a:r>
            <a:r>
              <a:rPr lang="en-US" sz="2000" i="1" dirty="0">
                <a:latin typeface="Arial"/>
                <a:cs typeface="Arial"/>
              </a:rPr>
              <a:t>orbitals used to </a:t>
            </a:r>
            <a:r>
              <a:rPr lang="en-US" sz="2000" i="1" dirty="0" smtClean="0">
                <a:latin typeface="Arial"/>
                <a:cs typeface="Arial"/>
              </a:rPr>
              <a:t>describe bonding </a:t>
            </a:r>
            <a:r>
              <a:rPr lang="en-US" sz="2000" i="1" dirty="0">
                <a:latin typeface="Arial"/>
                <a:cs typeface="Arial"/>
              </a:rPr>
              <a:t>that are obtained by </a:t>
            </a:r>
            <a:r>
              <a:rPr lang="en-US" sz="2000" i="1" dirty="0" smtClean="0">
                <a:latin typeface="Arial"/>
                <a:cs typeface="Arial"/>
              </a:rPr>
              <a:t>taking combinations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i="1" dirty="0" smtClean="0">
                <a:latin typeface="Arial"/>
                <a:cs typeface="Arial"/>
              </a:rPr>
              <a:t>of </a:t>
            </a:r>
            <a:r>
              <a:rPr lang="en-US" sz="2000" i="1" dirty="0">
                <a:latin typeface="Arial"/>
                <a:cs typeface="Arial"/>
              </a:rPr>
              <a:t>atomic orbitals of the isolated atoms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600" i="1" dirty="0" smtClean="0">
              <a:latin typeface="Arial"/>
              <a:cs typeface="Arial"/>
            </a:endParaRP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Hybrid </a:t>
            </a:r>
            <a:r>
              <a:rPr lang="en-US" sz="2000" dirty="0">
                <a:latin typeface="Arial"/>
                <a:cs typeface="Arial"/>
              </a:rPr>
              <a:t>orbitals can be formed from various numbers of atomic orbitals. </a:t>
            </a:r>
            <a:r>
              <a:rPr lang="en-US" sz="2000" i="1" dirty="0" smtClean="0">
                <a:latin typeface="Arial"/>
                <a:cs typeface="Arial"/>
              </a:rPr>
              <a:t>The number of </a:t>
            </a:r>
            <a:r>
              <a:rPr lang="en-US" sz="2000" i="1" dirty="0">
                <a:latin typeface="Arial"/>
                <a:cs typeface="Arial"/>
              </a:rPr>
              <a:t>hybrid orbitals formed always equals the number of atomic orbitals used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253" y="1291525"/>
            <a:ext cx="6560968" cy="3120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111" y="4524791"/>
            <a:ext cx="8593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Arial"/>
                <a:cs typeface="Arial"/>
              </a:rPr>
              <a:t>(A) </a:t>
            </a:r>
            <a:r>
              <a:rPr lang="en-US" sz="2000" dirty="0">
                <a:latin typeface="Arial"/>
                <a:cs typeface="Arial"/>
              </a:rPr>
              <a:t>The shape of a single </a:t>
            </a:r>
            <a:r>
              <a:rPr lang="en-US" sz="2000" i="1" dirty="0">
                <a:latin typeface="Arial"/>
                <a:cs typeface="Arial"/>
              </a:rPr>
              <a:t>sp</a:t>
            </a:r>
            <a:r>
              <a:rPr lang="en-US" sz="2000" baseline="30000" dirty="0">
                <a:latin typeface="Arial"/>
                <a:cs typeface="Arial"/>
              </a:rPr>
              <a:t>3</a:t>
            </a:r>
            <a:r>
              <a:rPr lang="en-US" sz="2000" dirty="0">
                <a:latin typeface="Arial"/>
                <a:cs typeface="Arial"/>
              </a:rPr>
              <a:t> hybrid </a:t>
            </a:r>
            <a:r>
              <a:rPr lang="en-US" sz="2000" dirty="0" smtClean="0">
                <a:latin typeface="Arial"/>
                <a:cs typeface="Arial"/>
              </a:rPr>
              <a:t>orbital. Each </a:t>
            </a:r>
            <a:r>
              <a:rPr lang="en-US" sz="2000" dirty="0">
                <a:latin typeface="Arial"/>
                <a:cs typeface="Arial"/>
              </a:rPr>
              <a:t>orbital consists of two lobes. One lobe </a:t>
            </a:r>
            <a:r>
              <a:rPr lang="en-US" sz="2000" dirty="0" smtClean="0">
                <a:latin typeface="Arial"/>
                <a:cs typeface="Arial"/>
              </a:rPr>
              <a:t>is small</a:t>
            </a:r>
            <a:r>
              <a:rPr lang="en-US" sz="2000" dirty="0">
                <a:latin typeface="Arial"/>
                <a:cs typeface="Arial"/>
              </a:rPr>
              <a:t>, but dense, and concentrated near </a:t>
            </a:r>
            <a:r>
              <a:rPr lang="en-US" sz="2000" dirty="0" smtClean="0">
                <a:latin typeface="Arial"/>
                <a:cs typeface="Arial"/>
              </a:rPr>
              <a:t>the nucleus</a:t>
            </a:r>
            <a:r>
              <a:rPr lang="en-US" sz="2000" dirty="0">
                <a:latin typeface="Arial"/>
                <a:cs typeface="Arial"/>
              </a:rPr>
              <a:t>. The other lobe is large, but </a:t>
            </a:r>
            <a:r>
              <a:rPr lang="en-US" sz="2000" dirty="0" smtClean="0">
                <a:latin typeface="Arial"/>
                <a:cs typeface="Arial"/>
              </a:rPr>
              <a:t>diffuse. Bonding </a:t>
            </a:r>
            <a:r>
              <a:rPr lang="en-US" sz="2000" dirty="0">
                <a:latin typeface="Arial"/>
                <a:cs typeface="Arial"/>
              </a:rPr>
              <a:t>occurs with the large lobe, since </a:t>
            </a:r>
            <a:r>
              <a:rPr lang="en-US" sz="2000" dirty="0" smtClean="0">
                <a:latin typeface="Arial"/>
                <a:cs typeface="Arial"/>
              </a:rPr>
              <a:t>it extends further </a:t>
            </a:r>
            <a:r>
              <a:rPr lang="en-US" sz="2000" dirty="0">
                <a:latin typeface="Arial"/>
                <a:cs typeface="Arial"/>
              </a:rPr>
              <a:t>from the nucleus. </a:t>
            </a:r>
            <a:r>
              <a:rPr lang="en-US" sz="2000" i="1" dirty="0">
                <a:latin typeface="Arial"/>
                <a:cs typeface="Arial"/>
              </a:rPr>
              <a:t>(B) </a:t>
            </a:r>
            <a:r>
              <a:rPr lang="en-US" sz="2000" dirty="0" smtClean="0">
                <a:latin typeface="Arial"/>
                <a:cs typeface="Arial"/>
              </a:rPr>
              <a:t>The four </a:t>
            </a:r>
            <a:r>
              <a:rPr lang="en-US" sz="2000" dirty="0">
                <a:latin typeface="Arial"/>
                <a:cs typeface="Arial"/>
              </a:rPr>
              <a:t>hybrid orbitals are arranged </a:t>
            </a:r>
            <a:r>
              <a:rPr lang="en-US" sz="2000" dirty="0" err="1" smtClean="0">
                <a:latin typeface="Arial"/>
                <a:cs typeface="Arial"/>
              </a:rPr>
              <a:t>tetrahedrally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in </a:t>
            </a:r>
            <a:r>
              <a:rPr lang="en-US" sz="2000" dirty="0">
                <a:latin typeface="Arial"/>
                <a:cs typeface="Arial"/>
              </a:rPr>
              <a:t>space. (Small lobes are omitted here </a:t>
            </a:r>
            <a:r>
              <a:rPr lang="en-US" sz="2000" dirty="0" smtClean="0">
                <a:latin typeface="Arial"/>
                <a:cs typeface="Arial"/>
              </a:rPr>
              <a:t>for clarity) </a:t>
            </a:r>
            <a:r>
              <a:rPr lang="en-US" sz="2000" i="1" dirty="0">
                <a:latin typeface="Arial"/>
                <a:cs typeface="Arial"/>
              </a:rPr>
              <a:t>(C) </a:t>
            </a:r>
            <a:r>
              <a:rPr lang="en-US" sz="2000" dirty="0">
                <a:latin typeface="Arial"/>
                <a:cs typeface="Arial"/>
              </a:rPr>
              <a:t>Bonding in CH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. Each </a:t>
            </a:r>
            <a:r>
              <a:rPr lang="en-US" sz="2000" dirty="0" smtClean="0">
                <a:latin typeface="Arial"/>
                <a:cs typeface="Arial"/>
              </a:rPr>
              <a:t>C–H bond </a:t>
            </a:r>
            <a:r>
              <a:rPr lang="en-US" sz="2000" dirty="0">
                <a:latin typeface="Arial"/>
                <a:cs typeface="Arial"/>
              </a:rPr>
              <a:t>is formed by the overlap of a 1</a:t>
            </a:r>
            <a:r>
              <a:rPr lang="en-US" sz="2000" i="1" dirty="0">
                <a:latin typeface="Arial"/>
                <a:cs typeface="Arial"/>
              </a:rPr>
              <a:t>s </a:t>
            </a:r>
            <a:r>
              <a:rPr lang="en-US" sz="2000" dirty="0" smtClean="0">
                <a:latin typeface="Arial"/>
                <a:cs typeface="Arial"/>
              </a:rPr>
              <a:t>orbital from </a:t>
            </a:r>
            <a:r>
              <a:rPr lang="en-US" sz="2000" dirty="0">
                <a:latin typeface="Arial"/>
                <a:cs typeface="Arial"/>
              </a:rPr>
              <a:t>a hydrogen atom and an </a:t>
            </a:r>
            <a:r>
              <a:rPr lang="en-US" sz="2000" i="1" dirty="0">
                <a:latin typeface="Arial"/>
                <a:cs typeface="Arial"/>
              </a:rPr>
              <a:t>sp</a:t>
            </a:r>
            <a:r>
              <a:rPr lang="en-US" sz="2000" baseline="30000" dirty="0">
                <a:latin typeface="Arial"/>
                <a:cs typeface="Arial"/>
              </a:rPr>
              <a:t>3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hybrid orbital </a:t>
            </a:r>
            <a:r>
              <a:rPr lang="en-US" sz="2000" dirty="0">
                <a:latin typeface="Arial"/>
                <a:cs typeface="Arial"/>
              </a:rPr>
              <a:t>of the carbon atom.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822" y="1598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Spatial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Arrangement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of </a:t>
            </a:r>
            <a:r>
              <a:rPr lang="en-US" sz="3600" i="1" dirty="0">
                <a:solidFill>
                  <a:srgbClr val="008000"/>
                </a:solidFill>
                <a:latin typeface="Arial"/>
                <a:cs typeface="Arial"/>
              </a:rPr>
              <a:t>sp</a:t>
            </a:r>
            <a:r>
              <a:rPr lang="en-US" sz="3600" baseline="30000" dirty="0">
                <a:solidFill>
                  <a:srgbClr val="008000"/>
                </a:solidFill>
                <a:latin typeface="Arial"/>
                <a:cs typeface="Arial"/>
              </a:rPr>
              <a:t>3</a:t>
            </a:r>
          </a:p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H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ybrid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rbitals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Kinds of Hybrid Orbitals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019300"/>
            <a:ext cx="9144000" cy="28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333" y="1150412"/>
            <a:ext cx="7916334" cy="55133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Kinds of Hybrid Orbitals</a:t>
            </a:r>
          </a:p>
        </p:txBody>
      </p:sp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Applying Valence Bond Theory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1445" y="1180955"/>
            <a:ext cx="8085666" cy="514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>
                <a:latin typeface="Arial"/>
                <a:cs typeface="Arial"/>
              </a:rPr>
              <a:t>Step 1: </a:t>
            </a:r>
            <a:r>
              <a:rPr lang="en-US" sz="2200" dirty="0">
                <a:latin typeface="Arial"/>
                <a:cs typeface="Arial"/>
              </a:rPr>
              <a:t>Write the Lewis electron-dot formula of the molecule.</a:t>
            </a:r>
          </a:p>
          <a:p>
            <a:pPr>
              <a:lnSpc>
                <a:spcPct val="120000"/>
              </a:lnSpc>
            </a:pPr>
            <a:endParaRPr lang="en-US" sz="800" b="1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b="1" dirty="0" smtClean="0">
                <a:latin typeface="Arial"/>
                <a:cs typeface="Arial"/>
              </a:rPr>
              <a:t>Step </a:t>
            </a:r>
            <a:r>
              <a:rPr lang="en-US" sz="2200" b="1" dirty="0">
                <a:latin typeface="Arial"/>
                <a:cs typeface="Arial"/>
              </a:rPr>
              <a:t>2: </a:t>
            </a:r>
            <a:r>
              <a:rPr lang="en-US" sz="2200" dirty="0">
                <a:latin typeface="Arial"/>
                <a:cs typeface="Arial"/>
              </a:rPr>
              <a:t>From the Lewis formula, use the VSEPR model to obtain the </a:t>
            </a:r>
            <a:r>
              <a:rPr lang="en-US" sz="2200" dirty="0" smtClean="0">
                <a:latin typeface="Arial"/>
                <a:cs typeface="Arial"/>
              </a:rPr>
              <a:t>arrangement of </a:t>
            </a:r>
            <a:r>
              <a:rPr lang="en-US" sz="2200" dirty="0">
                <a:latin typeface="Arial"/>
                <a:cs typeface="Arial"/>
              </a:rPr>
              <a:t>electron pairs about this atom.</a:t>
            </a:r>
          </a:p>
          <a:p>
            <a:pPr>
              <a:lnSpc>
                <a:spcPct val="120000"/>
              </a:lnSpc>
            </a:pPr>
            <a:endParaRPr lang="en-US" sz="800" b="1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b="1" dirty="0" smtClean="0">
                <a:latin typeface="Arial"/>
                <a:cs typeface="Arial"/>
              </a:rPr>
              <a:t>Step </a:t>
            </a:r>
            <a:r>
              <a:rPr lang="en-US" sz="2200" b="1" dirty="0">
                <a:latin typeface="Arial"/>
                <a:cs typeface="Arial"/>
              </a:rPr>
              <a:t>3: </a:t>
            </a:r>
            <a:r>
              <a:rPr lang="en-US" sz="2200" dirty="0">
                <a:latin typeface="Arial"/>
                <a:cs typeface="Arial"/>
              </a:rPr>
              <a:t>From the geometric arrangement of the electron pairs, deduce the type of </a:t>
            </a:r>
            <a:r>
              <a:rPr lang="en-US" sz="2200" dirty="0" smtClean="0">
                <a:latin typeface="Arial"/>
                <a:cs typeface="Arial"/>
              </a:rPr>
              <a:t>hybrid orbitals </a:t>
            </a:r>
            <a:r>
              <a:rPr lang="en-US" sz="2200" dirty="0">
                <a:latin typeface="Arial"/>
                <a:cs typeface="Arial"/>
              </a:rPr>
              <a:t>on this atom required for the bonding </a:t>
            </a:r>
            <a:r>
              <a:rPr lang="en-US" sz="2200" dirty="0" smtClean="0">
                <a:latin typeface="Arial"/>
                <a:cs typeface="Arial"/>
              </a:rPr>
              <a:t>description.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800" b="1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b="1" dirty="0" smtClean="0">
                <a:latin typeface="Arial"/>
                <a:cs typeface="Arial"/>
              </a:rPr>
              <a:t>Step </a:t>
            </a:r>
            <a:r>
              <a:rPr lang="en-US" sz="2200" b="1" dirty="0">
                <a:latin typeface="Arial"/>
                <a:cs typeface="Arial"/>
              </a:rPr>
              <a:t>4: </a:t>
            </a:r>
            <a:r>
              <a:rPr lang="en-US" sz="2200" dirty="0">
                <a:latin typeface="Arial"/>
                <a:cs typeface="Arial"/>
              </a:rPr>
              <a:t>Assign valence electrons to the hybrid orbitals of this atom one at a time</a:t>
            </a:r>
            <a:r>
              <a:rPr lang="en-US" sz="2200" dirty="0" smtClean="0">
                <a:latin typeface="Arial"/>
                <a:cs typeface="Arial"/>
              </a:rPr>
              <a:t>, pairing </a:t>
            </a:r>
            <a:r>
              <a:rPr lang="en-US" sz="2200" dirty="0">
                <a:latin typeface="Arial"/>
                <a:cs typeface="Arial"/>
              </a:rPr>
              <a:t>them only when necessary.</a:t>
            </a:r>
          </a:p>
          <a:p>
            <a:pPr>
              <a:lnSpc>
                <a:spcPct val="120000"/>
              </a:lnSpc>
            </a:pPr>
            <a:endParaRPr lang="en-US" sz="800" b="1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b="1" dirty="0" smtClean="0">
                <a:latin typeface="Arial"/>
                <a:cs typeface="Arial"/>
              </a:rPr>
              <a:t>Step </a:t>
            </a:r>
            <a:r>
              <a:rPr lang="en-US" sz="2200" b="1" dirty="0">
                <a:latin typeface="Arial"/>
                <a:cs typeface="Arial"/>
              </a:rPr>
              <a:t>5: </a:t>
            </a:r>
            <a:r>
              <a:rPr lang="en-US" sz="2200" dirty="0">
                <a:latin typeface="Arial"/>
                <a:cs typeface="Arial"/>
              </a:rPr>
              <a:t>Form bonds to this atom by overlapping singly occupied orbitals of </a:t>
            </a:r>
            <a:r>
              <a:rPr lang="en-US" sz="2200" dirty="0" smtClean="0">
                <a:latin typeface="Arial"/>
                <a:cs typeface="Arial"/>
              </a:rPr>
              <a:t>other atoms </a:t>
            </a:r>
            <a:r>
              <a:rPr lang="en-US" sz="2200" dirty="0">
                <a:latin typeface="Arial"/>
                <a:cs typeface="Arial"/>
              </a:rPr>
              <a:t>with the singly occupied hybrid orbitals of this atom.</a:t>
            </a:r>
          </a:p>
        </p:txBody>
      </p:sp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Applying Valence Bond Theory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928054"/>
            <a:ext cx="9144000" cy="3425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3989" y="1037523"/>
            <a:ext cx="1055871" cy="1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Applying Valence Bond Theory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5093"/>
            <a:ext cx="9144000" cy="6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4" y="1992490"/>
            <a:ext cx="9144000" cy="46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1573"/>
            <a:ext cx="6671733" cy="464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92008"/>
            <a:ext cx="9144000" cy="56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0" y="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Ionic bonding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2971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24000" y="838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Salt dissolved in water or molten salt permits the flow of electricity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0" y="2209800"/>
            <a:ext cx="5874488" cy="2971800"/>
            <a:chOff x="3048000" y="2209800"/>
            <a:chExt cx="5874488" cy="29718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0" y="2209800"/>
              <a:ext cx="5874488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8217880" y="2362200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Description of Multiple Bonding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589" y="2801412"/>
            <a:ext cx="1991077" cy="128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1776" y="2547783"/>
            <a:ext cx="6604000" cy="4310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668" y="1301287"/>
            <a:ext cx="8198554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i="1" dirty="0">
                <a:latin typeface="Arial"/>
                <a:cs typeface="Arial"/>
              </a:rPr>
              <a:t>One hybrid orbital is needed for each bond (whether a single or a multiple bond) </a:t>
            </a:r>
            <a:r>
              <a:rPr lang="en-US" sz="2200" i="1" dirty="0" smtClean="0">
                <a:latin typeface="Arial"/>
                <a:cs typeface="Arial"/>
              </a:rPr>
              <a:t>and for </a:t>
            </a:r>
            <a:r>
              <a:rPr lang="en-US" sz="2200" i="1" dirty="0">
                <a:latin typeface="Arial"/>
                <a:cs typeface="Arial"/>
              </a:rPr>
              <a:t>each lone pair.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0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008000"/>
                </a:solidFill>
                <a:latin typeface="Arial"/>
                <a:cs typeface="Arial"/>
              </a:rPr>
              <a:t>σ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 Bond and π Bond 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9" y="1150412"/>
            <a:ext cx="6547557" cy="5609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2335" y="4275669"/>
            <a:ext cx="4021665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Arial"/>
                <a:cs typeface="Arial"/>
              </a:rPr>
              <a:t>(</a:t>
            </a:r>
            <a:r>
              <a:rPr lang="en-US" sz="2200" i="1" dirty="0">
                <a:latin typeface="Arial"/>
                <a:cs typeface="Arial"/>
              </a:rPr>
              <a:t>B) </a:t>
            </a:r>
            <a:r>
              <a:rPr lang="en-US" sz="2200" dirty="0">
                <a:latin typeface="Arial"/>
                <a:cs typeface="Arial"/>
              </a:rPr>
              <a:t>A </a:t>
            </a:r>
            <a:r>
              <a:rPr lang="en-US" sz="2200" dirty="0" err="1">
                <a:latin typeface="Arial"/>
                <a:cs typeface="Arial"/>
              </a:rPr>
              <a:t>σ</a:t>
            </a:r>
            <a:r>
              <a:rPr lang="en-US" sz="2200" i="1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bond can </a:t>
            </a:r>
            <a:r>
              <a:rPr lang="en-US" sz="2200" dirty="0">
                <a:latin typeface="Arial"/>
                <a:cs typeface="Arial"/>
              </a:rPr>
              <a:t>also be formed by the overlap of two</a:t>
            </a:r>
          </a:p>
          <a:p>
            <a:r>
              <a:rPr lang="en-US" sz="2200" i="1" dirty="0">
                <a:latin typeface="Arial"/>
                <a:cs typeface="Arial"/>
              </a:rPr>
              <a:t>p </a:t>
            </a:r>
            <a:r>
              <a:rPr lang="en-US" sz="2200" dirty="0">
                <a:latin typeface="Arial"/>
                <a:cs typeface="Arial"/>
              </a:rPr>
              <a:t>orbitals along their axes. </a:t>
            </a:r>
            <a:endParaRPr lang="en-US" sz="2200" dirty="0" smtClean="0">
              <a:latin typeface="Arial"/>
              <a:cs typeface="Arial"/>
            </a:endParaRPr>
          </a:p>
          <a:p>
            <a:endParaRPr lang="en-US" sz="2200" i="1" dirty="0" smtClean="0">
              <a:latin typeface="Arial"/>
              <a:cs typeface="Arial"/>
            </a:endParaRPr>
          </a:p>
          <a:p>
            <a:r>
              <a:rPr lang="en-US" sz="2200" i="1" dirty="0" smtClean="0">
                <a:latin typeface="Arial"/>
                <a:cs typeface="Arial"/>
              </a:rPr>
              <a:t>(</a:t>
            </a:r>
            <a:r>
              <a:rPr lang="en-US" sz="2200" i="1" dirty="0">
                <a:latin typeface="Arial"/>
                <a:cs typeface="Arial"/>
              </a:rPr>
              <a:t>C) </a:t>
            </a:r>
            <a:r>
              <a:rPr lang="en-US" sz="2200" dirty="0" smtClean="0">
                <a:latin typeface="Arial"/>
                <a:cs typeface="Arial"/>
              </a:rPr>
              <a:t>When two </a:t>
            </a:r>
            <a:r>
              <a:rPr lang="en-US" sz="2200" i="1" dirty="0">
                <a:latin typeface="Arial"/>
                <a:cs typeface="Arial"/>
              </a:rPr>
              <a:t>p </a:t>
            </a:r>
            <a:r>
              <a:rPr lang="en-US" sz="2200" dirty="0">
                <a:latin typeface="Arial"/>
                <a:cs typeface="Arial"/>
              </a:rPr>
              <a:t>orbitals overlap sideways, a </a:t>
            </a:r>
            <a:r>
              <a:rPr lang="en-US" sz="2200" dirty="0" smtClean="0">
                <a:latin typeface="Arial"/>
                <a:cs typeface="Arial"/>
              </a:rPr>
              <a:t>π</a:t>
            </a:r>
            <a:endParaRPr lang="en-US" sz="2200" i="1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bond is formed.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0443" y="1327836"/>
            <a:ext cx="48401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latin typeface="Arial"/>
                <a:cs typeface="Arial"/>
              </a:rPr>
              <a:t>(A) </a:t>
            </a:r>
            <a:r>
              <a:rPr lang="en-US" sz="2200" dirty="0">
                <a:latin typeface="Arial"/>
                <a:cs typeface="Arial"/>
              </a:rPr>
              <a:t>The formation of a </a:t>
            </a:r>
            <a:r>
              <a:rPr lang="en-US" sz="2200" dirty="0" err="1">
                <a:latin typeface="Arial"/>
                <a:cs typeface="Arial"/>
              </a:rPr>
              <a:t>σ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bond by </a:t>
            </a:r>
            <a:r>
              <a:rPr lang="en-US" sz="2200" dirty="0" smtClean="0">
                <a:latin typeface="Arial"/>
                <a:cs typeface="Arial"/>
              </a:rPr>
              <a:t>the overlap </a:t>
            </a:r>
            <a:r>
              <a:rPr lang="en-US" sz="2200" dirty="0">
                <a:latin typeface="Arial"/>
                <a:cs typeface="Arial"/>
              </a:rPr>
              <a:t>of two </a:t>
            </a:r>
            <a:r>
              <a:rPr lang="en-US" sz="2200" i="1" dirty="0">
                <a:latin typeface="Arial"/>
                <a:cs typeface="Arial"/>
              </a:rPr>
              <a:t>s </a:t>
            </a:r>
            <a:r>
              <a:rPr lang="en-US" sz="2200" dirty="0" smtClean="0">
                <a:latin typeface="Arial"/>
                <a:cs typeface="Arial"/>
              </a:rPr>
              <a:t>orbitals.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00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55222" y="7412"/>
            <a:ext cx="96096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Bonding in 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Ethylene</a:t>
            </a:r>
            <a:endParaRPr lang="en-US" sz="3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66969"/>
            <a:ext cx="9144000" cy="40814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001" y="5084341"/>
            <a:ext cx="8720666" cy="169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900" i="1" dirty="0">
                <a:latin typeface="Arial"/>
                <a:cs typeface="Arial"/>
              </a:rPr>
              <a:t>(A) </a:t>
            </a:r>
            <a:r>
              <a:rPr lang="en-US" sz="1900" dirty="0">
                <a:latin typeface="Arial"/>
                <a:cs typeface="Arial"/>
              </a:rPr>
              <a:t>The </a:t>
            </a:r>
            <a:r>
              <a:rPr lang="en-US" sz="1900" dirty="0" err="1" smtClean="0">
                <a:latin typeface="Arial"/>
                <a:cs typeface="Arial"/>
              </a:rPr>
              <a:t>σ</a:t>
            </a:r>
            <a:r>
              <a:rPr lang="en-US" sz="1900" dirty="0" smtClean="0">
                <a:latin typeface="Arial"/>
                <a:cs typeface="Arial"/>
              </a:rPr>
              <a:t>-bond </a:t>
            </a:r>
            <a:r>
              <a:rPr lang="en-US" sz="1900" dirty="0">
                <a:latin typeface="Arial"/>
                <a:cs typeface="Arial"/>
              </a:rPr>
              <a:t>framework in ethylene</a:t>
            </a:r>
            <a:r>
              <a:rPr lang="en-US" sz="1900" dirty="0" smtClean="0">
                <a:latin typeface="Arial"/>
                <a:cs typeface="Arial"/>
              </a:rPr>
              <a:t>, formed </a:t>
            </a:r>
            <a:r>
              <a:rPr lang="en-US" sz="1900" dirty="0">
                <a:latin typeface="Arial"/>
                <a:cs typeface="Arial"/>
              </a:rPr>
              <a:t>by the overlap of </a:t>
            </a:r>
            <a:r>
              <a:rPr lang="en-US" sz="1900" i="1" dirty="0">
                <a:latin typeface="Arial"/>
                <a:cs typeface="Arial"/>
              </a:rPr>
              <a:t>sp</a:t>
            </a:r>
            <a:r>
              <a:rPr lang="en-US" sz="1900" baseline="30000" dirty="0">
                <a:latin typeface="Arial"/>
                <a:cs typeface="Arial"/>
              </a:rPr>
              <a:t>2</a:t>
            </a:r>
            <a:r>
              <a:rPr lang="en-US" sz="1900" dirty="0">
                <a:latin typeface="Arial"/>
                <a:cs typeface="Arial"/>
              </a:rPr>
              <a:t> hybrid </a:t>
            </a:r>
            <a:r>
              <a:rPr lang="en-US" sz="1900" dirty="0" smtClean="0">
                <a:latin typeface="Arial"/>
                <a:cs typeface="Arial"/>
              </a:rPr>
              <a:t>orbitals on </a:t>
            </a:r>
            <a:r>
              <a:rPr lang="en-US" sz="1900" dirty="0">
                <a:latin typeface="Arial"/>
                <a:cs typeface="Arial"/>
              </a:rPr>
              <a:t>C atoms and 1</a:t>
            </a:r>
            <a:r>
              <a:rPr lang="en-US" sz="1900" i="1" dirty="0">
                <a:latin typeface="Arial"/>
                <a:cs typeface="Arial"/>
              </a:rPr>
              <a:t>s </a:t>
            </a:r>
            <a:r>
              <a:rPr lang="en-US" sz="1900" dirty="0">
                <a:latin typeface="Arial"/>
                <a:cs typeface="Arial"/>
              </a:rPr>
              <a:t>orbitals on H atoms. </a:t>
            </a:r>
            <a:endParaRPr lang="en-US" sz="19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900" i="1" dirty="0" smtClean="0">
                <a:latin typeface="Arial"/>
                <a:cs typeface="Arial"/>
              </a:rPr>
              <a:t>(</a:t>
            </a:r>
            <a:r>
              <a:rPr lang="en-US" sz="1900" i="1" dirty="0">
                <a:latin typeface="Arial"/>
                <a:cs typeface="Arial"/>
              </a:rPr>
              <a:t>B</a:t>
            </a:r>
            <a:r>
              <a:rPr lang="en-US" sz="1900" i="1" dirty="0" smtClean="0">
                <a:latin typeface="Arial"/>
                <a:cs typeface="Arial"/>
              </a:rPr>
              <a:t>) </a:t>
            </a:r>
            <a:r>
              <a:rPr lang="en-US" sz="1900" dirty="0" smtClean="0">
                <a:latin typeface="Arial"/>
                <a:cs typeface="Arial"/>
              </a:rPr>
              <a:t>The </a:t>
            </a:r>
            <a:r>
              <a:rPr lang="en-US" sz="1900" dirty="0">
                <a:latin typeface="Arial"/>
                <a:cs typeface="Arial"/>
              </a:rPr>
              <a:t>formation of the </a:t>
            </a:r>
            <a:r>
              <a:rPr lang="en-US" sz="1900" dirty="0" smtClean="0">
                <a:latin typeface="Arial"/>
                <a:cs typeface="Arial"/>
              </a:rPr>
              <a:t>π</a:t>
            </a:r>
            <a:r>
              <a:rPr lang="en-US" sz="1900" i="1" dirty="0" smtClean="0">
                <a:latin typeface="Arial"/>
                <a:cs typeface="Arial"/>
              </a:rPr>
              <a:t> </a:t>
            </a:r>
            <a:r>
              <a:rPr lang="en-US" sz="1900" dirty="0">
                <a:latin typeface="Arial"/>
                <a:cs typeface="Arial"/>
              </a:rPr>
              <a:t>bonds in </a:t>
            </a:r>
            <a:r>
              <a:rPr lang="en-US" sz="1900" dirty="0" smtClean="0">
                <a:latin typeface="Arial"/>
                <a:cs typeface="Arial"/>
              </a:rPr>
              <a:t>ethylene. When </a:t>
            </a:r>
            <a:r>
              <a:rPr lang="en-US" sz="1900" dirty="0">
                <a:latin typeface="Arial"/>
                <a:cs typeface="Arial"/>
              </a:rPr>
              <a:t>the 2</a:t>
            </a:r>
            <a:r>
              <a:rPr lang="en-US" sz="1900" i="1" dirty="0">
                <a:latin typeface="Arial"/>
                <a:cs typeface="Arial"/>
              </a:rPr>
              <a:t>p </a:t>
            </a:r>
            <a:r>
              <a:rPr lang="en-US" sz="1900" dirty="0">
                <a:latin typeface="Arial"/>
                <a:cs typeface="Arial"/>
              </a:rPr>
              <a:t>orbitals are perpendicular </a:t>
            </a:r>
            <a:r>
              <a:rPr lang="en-US" sz="1900" dirty="0" smtClean="0">
                <a:latin typeface="Arial"/>
                <a:cs typeface="Arial"/>
              </a:rPr>
              <a:t>to one </a:t>
            </a:r>
            <a:r>
              <a:rPr lang="en-US" sz="1900" dirty="0">
                <a:latin typeface="Arial"/>
                <a:cs typeface="Arial"/>
              </a:rPr>
              <a:t>another, there is no overlap and </a:t>
            </a:r>
            <a:r>
              <a:rPr lang="en-US" sz="1900" dirty="0" smtClean="0">
                <a:latin typeface="Arial"/>
                <a:cs typeface="Arial"/>
              </a:rPr>
              <a:t>no bond </a:t>
            </a:r>
            <a:r>
              <a:rPr lang="en-US" sz="1900" dirty="0">
                <a:latin typeface="Arial"/>
                <a:cs typeface="Arial"/>
              </a:rPr>
              <a:t>formation. When the </a:t>
            </a:r>
            <a:r>
              <a:rPr lang="en-US" sz="1900" dirty="0" smtClean="0">
                <a:latin typeface="Arial"/>
                <a:cs typeface="Arial"/>
              </a:rPr>
              <a:t>two –CH</a:t>
            </a:r>
            <a:r>
              <a:rPr lang="en-US" sz="1900" baseline="-25000" dirty="0" smtClean="0">
                <a:latin typeface="Arial"/>
                <a:cs typeface="Arial"/>
              </a:rPr>
              <a:t>2</a:t>
            </a:r>
            <a:r>
              <a:rPr lang="en-US" sz="1900" dirty="0" smtClean="0">
                <a:latin typeface="Arial"/>
                <a:cs typeface="Arial"/>
              </a:rPr>
              <a:t> groups </a:t>
            </a:r>
            <a:r>
              <a:rPr lang="en-US" sz="1900" dirty="0">
                <a:latin typeface="Arial"/>
                <a:cs typeface="Arial"/>
              </a:rPr>
              <a:t>rotate so that the 2</a:t>
            </a:r>
            <a:r>
              <a:rPr lang="en-US" sz="1900" i="1" dirty="0">
                <a:latin typeface="Arial"/>
                <a:cs typeface="Arial"/>
              </a:rPr>
              <a:t>p </a:t>
            </a:r>
            <a:r>
              <a:rPr lang="en-US" sz="1900" dirty="0">
                <a:latin typeface="Arial"/>
                <a:cs typeface="Arial"/>
              </a:rPr>
              <a:t>orbitals </a:t>
            </a:r>
            <a:r>
              <a:rPr lang="en-US" sz="1900" dirty="0" smtClean="0">
                <a:latin typeface="Arial"/>
                <a:cs typeface="Arial"/>
              </a:rPr>
              <a:t>are parallel</a:t>
            </a:r>
            <a:r>
              <a:rPr lang="en-US" sz="1900" dirty="0">
                <a:latin typeface="Arial"/>
                <a:cs typeface="Arial"/>
              </a:rPr>
              <a:t>, a </a:t>
            </a:r>
            <a:r>
              <a:rPr lang="en-US" sz="1900" dirty="0" smtClean="0">
                <a:latin typeface="Arial"/>
                <a:cs typeface="Arial"/>
              </a:rPr>
              <a:t>π</a:t>
            </a:r>
            <a:r>
              <a:rPr lang="en-US" sz="1900" i="1" dirty="0" smtClean="0">
                <a:latin typeface="Arial"/>
                <a:cs typeface="Arial"/>
              </a:rPr>
              <a:t> </a:t>
            </a:r>
            <a:r>
              <a:rPr lang="en-US" sz="1900" dirty="0">
                <a:latin typeface="Arial"/>
                <a:cs typeface="Arial"/>
              </a:rPr>
              <a:t>bond forms.</a:t>
            </a:r>
          </a:p>
        </p:txBody>
      </p:sp>
    </p:spTree>
    <p:extLst>
      <p:ext uri="{BB962C8B-B14F-4D97-AF65-F5344CB8AC3E}">
        <p14:creationId xmlns:p14="http://schemas.microsoft.com/office/powerpoint/2010/main" val="13600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1243"/>
            <a:ext cx="9144000" cy="583474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>
          <a:xfrm>
            <a:off x="719668" y="768742"/>
            <a:ext cx="7845777" cy="6096478"/>
            <a:chOff x="719668" y="768742"/>
            <a:chExt cx="7845777" cy="60964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68" y="768742"/>
              <a:ext cx="7845777" cy="13113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668" y="2072246"/>
              <a:ext cx="7845777" cy="479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02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0600" y="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 involved in ionic bonding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33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Ionization energy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Electron affinity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13716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do we predict the stability of ionic compounds??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Lattice energy</a:t>
            </a:r>
          </a:p>
          <a:p>
            <a:r>
              <a:rPr lang="en-US" dirty="0" smtClean="0"/>
              <a:t>	The energy required to completely separate one mole of solid ionic 	compound into gaseous state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7467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638800" y="2667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Born-Haber Cycle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1054"/>
            <a:ext cx="9144000" cy="1143000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008000"/>
                </a:solidFill>
                <a:latin typeface="Arial"/>
                <a:cs typeface="Arial"/>
              </a:rPr>
              <a:t>Lattice Energies from the Born–Haber Cycle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645" y="1076318"/>
            <a:ext cx="8846561" cy="120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The lattice energy is </a:t>
            </a:r>
            <a:r>
              <a:rPr lang="en-US" sz="2200" i="1" dirty="0">
                <a:latin typeface="Arial"/>
                <a:cs typeface="Arial"/>
              </a:rPr>
              <a:t>the change in energy that occurs </a:t>
            </a:r>
            <a:r>
              <a:rPr lang="en-US" sz="2200" i="1" dirty="0" smtClean="0">
                <a:latin typeface="Arial"/>
                <a:cs typeface="Arial"/>
              </a:rPr>
              <a:t>when an ionic </a:t>
            </a:r>
            <a:r>
              <a:rPr lang="en-US" sz="2200" i="1" dirty="0">
                <a:latin typeface="Arial"/>
                <a:cs typeface="Arial"/>
              </a:rPr>
              <a:t>solid is separated into isolated ions in the gas phase. </a:t>
            </a:r>
            <a:r>
              <a:rPr lang="en-US" sz="2200" dirty="0">
                <a:latin typeface="Arial"/>
                <a:cs typeface="Arial"/>
              </a:rPr>
              <a:t>For sodium chloride</a:t>
            </a:r>
            <a:r>
              <a:rPr lang="en-US" sz="2200" dirty="0" smtClean="0">
                <a:latin typeface="Arial"/>
                <a:cs typeface="Arial"/>
              </a:rPr>
              <a:t>, the </a:t>
            </a:r>
            <a:r>
              <a:rPr lang="en-US" sz="2200" dirty="0">
                <a:latin typeface="Arial"/>
                <a:cs typeface="Arial"/>
              </a:rPr>
              <a:t>process </a:t>
            </a:r>
            <a:r>
              <a:rPr lang="en-US" sz="2200" dirty="0" smtClean="0">
                <a:latin typeface="Arial"/>
                <a:cs typeface="Arial"/>
              </a:rPr>
              <a:t>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9006" y="2388412"/>
            <a:ext cx="4151025" cy="366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405" y="2929548"/>
            <a:ext cx="4943854" cy="37121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23" y="3900537"/>
            <a:ext cx="4250003" cy="252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1. </a:t>
            </a:r>
            <a:r>
              <a:rPr lang="en-US" i="1" dirty="0">
                <a:latin typeface="Arial"/>
                <a:cs typeface="Arial"/>
              </a:rPr>
              <a:t>Sublimation of </a:t>
            </a:r>
            <a:r>
              <a:rPr lang="en-US" i="1" dirty="0" smtClean="0">
                <a:latin typeface="Arial"/>
                <a:cs typeface="Arial"/>
              </a:rPr>
              <a:t>sodium:</a:t>
            </a:r>
            <a:r>
              <a:rPr lang="en-US" dirty="0" smtClean="0">
                <a:latin typeface="Arial"/>
                <a:cs typeface="Arial"/>
              </a:rPr>
              <a:t> 108 kJ/mole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2. </a:t>
            </a:r>
            <a:r>
              <a:rPr lang="en-US" i="1" dirty="0">
                <a:latin typeface="Arial"/>
                <a:cs typeface="Arial"/>
              </a:rPr>
              <a:t>Dissociation of </a:t>
            </a:r>
            <a:r>
              <a:rPr lang="en-US" i="1" dirty="0" smtClean="0">
                <a:latin typeface="Arial"/>
                <a:cs typeface="Arial"/>
              </a:rPr>
              <a:t>chlorine: </a:t>
            </a:r>
            <a:r>
              <a:rPr lang="en-US" dirty="0" smtClean="0">
                <a:latin typeface="Arial"/>
                <a:cs typeface="Arial"/>
              </a:rPr>
              <a:t>120 kJ/mole 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/>
                <a:cs typeface="Arial"/>
              </a:rPr>
              <a:t>3</a:t>
            </a:r>
            <a:r>
              <a:rPr lang="en-US" dirty="0">
                <a:latin typeface="Arial"/>
                <a:cs typeface="Arial"/>
              </a:rPr>
              <a:t>. </a:t>
            </a:r>
            <a:r>
              <a:rPr lang="en-US" i="1" dirty="0">
                <a:latin typeface="Arial"/>
                <a:cs typeface="Arial"/>
              </a:rPr>
              <a:t>Ionization of </a:t>
            </a:r>
            <a:r>
              <a:rPr lang="en-US" i="1" dirty="0" smtClean="0">
                <a:latin typeface="Arial"/>
                <a:cs typeface="Arial"/>
              </a:rPr>
              <a:t>sodium: </a:t>
            </a:r>
            <a:r>
              <a:rPr lang="en-US" dirty="0" smtClean="0">
                <a:latin typeface="Arial"/>
                <a:cs typeface="Arial"/>
              </a:rPr>
              <a:t>496 kJ/mole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4. </a:t>
            </a:r>
            <a:r>
              <a:rPr lang="en-US" i="1" dirty="0">
                <a:latin typeface="Arial"/>
                <a:cs typeface="Arial"/>
              </a:rPr>
              <a:t>Formation of </a:t>
            </a:r>
            <a:r>
              <a:rPr lang="en-US" i="1" dirty="0" err="1" smtClean="0">
                <a:latin typeface="Arial"/>
                <a:cs typeface="Arial"/>
              </a:rPr>
              <a:t>Cl</a:t>
            </a:r>
            <a:r>
              <a:rPr lang="en-US" i="1" baseline="30000" dirty="0">
                <a:latin typeface="Arial"/>
                <a:cs typeface="Arial"/>
              </a:rPr>
              <a:t>–</a:t>
            </a:r>
            <a:r>
              <a:rPr lang="en-US" i="1" dirty="0" smtClean="0">
                <a:latin typeface="Arial"/>
                <a:cs typeface="Arial"/>
              </a:rPr>
              <a:t> ion: – </a:t>
            </a:r>
            <a:r>
              <a:rPr lang="en-US" dirty="0" smtClean="0">
                <a:latin typeface="Arial"/>
                <a:cs typeface="Arial"/>
              </a:rPr>
              <a:t>349 kJ/mole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5. </a:t>
            </a:r>
            <a:r>
              <a:rPr lang="en-US" i="1" dirty="0">
                <a:latin typeface="Arial"/>
                <a:cs typeface="Arial"/>
              </a:rPr>
              <a:t>Formation of </a:t>
            </a:r>
            <a:r>
              <a:rPr lang="en-US" i="1" dirty="0" err="1">
                <a:latin typeface="Arial"/>
                <a:cs typeface="Arial"/>
              </a:rPr>
              <a:t>NaCl</a:t>
            </a:r>
            <a:r>
              <a:rPr lang="en-US" i="1" dirty="0">
                <a:latin typeface="Arial"/>
                <a:cs typeface="Arial"/>
              </a:rPr>
              <a:t>(s) from </a:t>
            </a:r>
            <a:r>
              <a:rPr lang="en-US" i="1" dirty="0" smtClean="0">
                <a:latin typeface="Arial"/>
                <a:cs typeface="Arial"/>
              </a:rPr>
              <a:t>ions: </a:t>
            </a:r>
            <a:r>
              <a:rPr lang="en-US" dirty="0" smtClean="0">
                <a:latin typeface="Arial"/>
                <a:cs typeface="Arial"/>
              </a:rPr>
              <a:t>negative </a:t>
            </a:r>
            <a:r>
              <a:rPr lang="en-US" dirty="0">
                <a:latin typeface="Arial"/>
                <a:cs typeface="Arial"/>
              </a:rPr>
              <a:t>of the lattice energy. If we let </a:t>
            </a:r>
            <a:r>
              <a:rPr lang="en-US" i="1" dirty="0">
                <a:latin typeface="Arial"/>
                <a:cs typeface="Arial"/>
              </a:rPr>
              <a:t>U </a:t>
            </a:r>
            <a:r>
              <a:rPr lang="en-US" dirty="0">
                <a:latin typeface="Arial"/>
                <a:cs typeface="Arial"/>
              </a:rPr>
              <a:t>be the </a:t>
            </a:r>
            <a:r>
              <a:rPr lang="en-US" dirty="0" smtClean="0">
                <a:latin typeface="Arial"/>
                <a:cs typeface="Arial"/>
              </a:rPr>
              <a:t>lattice energy</a:t>
            </a:r>
            <a:r>
              <a:rPr lang="en-US" dirty="0">
                <a:latin typeface="Arial"/>
                <a:cs typeface="Arial"/>
              </a:rPr>
              <a:t>, the enthalpy change for Step 5 is </a:t>
            </a:r>
            <a:r>
              <a:rPr lang="en-US" dirty="0" smtClean="0">
                <a:latin typeface="Arial"/>
                <a:cs typeface="Arial"/>
              </a:rPr>
              <a:t>–</a:t>
            </a:r>
            <a:r>
              <a:rPr lang="en-US" i="1" dirty="0" smtClean="0">
                <a:latin typeface="Arial"/>
                <a:cs typeface="Arial"/>
              </a:rPr>
              <a:t>U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61" y="1543229"/>
            <a:ext cx="8336280" cy="262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896" y="4816073"/>
            <a:ext cx="3327920" cy="472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2506" y="5617862"/>
            <a:ext cx="4266564" cy="45947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4105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smtClean="0">
                <a:solidFill>
                  <a:srgbClr val="008000"/>
                </a:solidFill>
                <a:latin typeface="Arial"/>
                <a:cs typeface="Arial"/>
              </a:rPr>
              <a:t>Lattice Energies from the Born–Haber Cycle</a:t>
            </a:r>
            <a:endParaRPr lang="en-US" sz="35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145" y="5595571"/>
            <a:ext cx="2045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Lattice Energy, 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68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5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8000"/>
                </a:solidFill>
                <a:latin typeface="Arial"/>
                <a:cs typeface="Arial"/>
              </a:rPr>
              <a:t>Ionic Radii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557" y="2717045"/>
            <a:ext cx="5662084" cy="2757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127" y="1242450"/>
            <a:ext cx="8229600" cy="120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ionic radius </a:t>
            </a:r>
            <a:r>
              <a:rPr lang="en-US" sz="2200" dirty="0">
                <a:latin typeface="Arial"/>
                <a:cs typeface="Arial"/>
              </a:rPr>
              <a:t>is </a:t>
            </a:r>
            <a:r>
              <a:rPr lang="en-US" sz="2200" i="1" dirty="0">
                <a:latin typeface="Arial"/>
                <a:cs typeface="Arial"/>
              </a:rPr>
              <a:t>a measure of the size of the spherical region around </a:t>
            </a:r>
            <a:r>
              <a:rPr lang="en-US" sz="2200" i="1" dirty="0" smtClean="0">
                <a:latin typeface="Arial"/>
                <a:cs typeface="Arial"/>
              </a:rPr>
              <a:t>the nucleus </a:t>
            </a:r>
            <a:r>
              <a:rPr lang="en-US" sz="2200" i="1" dirty="0">
                <a:latin typeface="Arial"/>
                <a:cs typeface="Arial"/>
              </a:rPr>
              <a:t>of an ion within which the electrons are most likely to be found.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9055" y="5693088"/>
            <a:ext cx="8073672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dirty="0" smtClean="0">
                <a:latin typeface="Arial"/>
                <a:cs typeface="Arial"/>
              </a:rPr>
              <a:t>distance between </a:t>
            </a:r>
            <a:r>
              <a:rPr lang="en-US" sz="2000" dirty="0">
                <a:latin typeface="Arial"/>
                <a:cs typeface="Arial"/>
              </a:rPr>
              <a:t>iodine nuclei (426 pm) </a:t>
            </a:r>
            <a:r>
              <a:rPr lang="en-US" sz="2000" dirty="0" smtClean="0">
                <a:latin typeface="Arial"/>
                <a:cs typeface="Arial"/>
              </a:rPr>
              <a:t>is determined </a:t>
            </a:r>
            <a:r>
              <a:rPr lang="en-US" sz="2000" dirty="0">
                <a:latin typeface="Arial"/>
                <a:cs typeface="Arial"/>
              </a:rPr>
              <a:t>experimentally. One-half </a:t>
            </a:r>
            <a:r>
              <a:rPr lang="en-US" sz="2000" dirty="0" smtClean="0">
                <a:latin typeface="Arial"/>
                <a:cs typeface="Arial"/>
              </a:rPr>
              <a:t>of this </a:t>
            </a:r>
            <a:r>
              <a:rPr lang="en-US" sz="2000" dirty="0">
                <a:latin typeface="Arial"/>
                <a:cs typeface="Arial"/>
              </a:rPr>
              <a:t>distance (213 pm) equals the </a:t>
            </a:r>
            <a:r>
              <a:rPr lang="en-US" sz="2000" dirty="0" smtClean="0">
                <a:latin typeface="Arial"/>
                <a:cs typeface="Arial"/>
              </a:rPr>
              <a:t>iodide ion </a:t>
            </a:r>
            <a:r>
              <a:rPr lang="en-US" sz="2000" dirty="0">
                <a:latin typeface="Arial"/>
                <a:cs typeface="Arial"/>
              </a:rPr>
              <a:t>radius.</a:t>
            </a:r>
          </a:p>
        </p:txBody>
      </p:sp>
    </p:spTree>
    <p:extLst>
      <p:ext uri="{BB962C8B-B14F-4D97-AF65-F5344CB8AC3E}">
        <p14:creationId xmlns:p14="http://schemas.microsoft.com/office/powerpoint/2010/main" val="346547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2523</Words>
  <Application>Microsoft Office PowerPoint</Application>
  <PresentationFormat>On-screen Show (4:3)</PresentationFormat>
  <Paragraphs>268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Ionic and Covalent Bonding</vt:lpstr>
      <vt:lpstr>PowerPoint Presentation</vt:lpstr>
      <vt:lpstr>PowerPoint Presentation</vt:lpstr>
      <vt:lpstr>PowerPoint Presentation</vt:lpstr>
      <vt:lpstr>PowerPoint Presentation</vt:lpstr>
      <vt:lpstr>Lattice Energies from the Born–Haber Cycle</vt:lpstr>
      <vt:lpstr>PowerPoint Presentation</vt:lpstr>
      <vt:lpstr>Ionic Radii</vt:lpstr>
      <vt:lpstr>PowerPoint Presentation</vt:lpstr>
      <vt:lpstr>PowerPoint Presentation</vt:lpstr>
      <vt:lpstr>Isoelectronic Species</vt:lpstr>
      <vt:lpstr>PowerPoint Presentation</vt:lpstr>
      <vt:lpstr>PowerPoint Presentation</vt:lpstr>
      <vt:lpstr>Lewis Formulas</vt:lpstr>
      <vt:lpstr>PowerPoint Presentation</vt:lpstr>
      <vt:lpstr>PowerPoint Presentation</vt:lpstr>
      <vt:lpstr>PowerPoint Presentation</vt:lpstr>
      <vt:lpstr>Delocalized Bonding: Resonance</vt:lpstr>
      <vt:lpstr>Metals: Extreme Examples of Delocalized Bonding</vt:lpstr>
      <vt:lpstr>Bond Length and Bond Order</vt:lpstr>
      <vt:lpstr>Bond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SciTech-12-13</dc:creator>
  <cp:lastModifiedBy>Dr.Rajibul Islam</cp:lastModifiedBy>
  <cp:revision>176</cp:revision>
  <dcterms:created xsi:type="dcterms:W3CDTF">2006-08-16T00:00:00Z</dcterms:created>
  <dcterms:modified xsi:type="dcterms:W3CDTF">2017-06-07T08:18:50Z</dcterms:modified>
</cp:coreProperties>
</file>